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10343" r:id="rId5"/>
    <p:sldId id="260" r:id="rId6"/>
    <p:sldId id="261" r:id="rId7"/>
    <p:sldId id="262" r:id="rId8"/>
    <p:sldId id="263" r:id="rId9"/>
    <p:sldId id="264" r:id="rId10"/>
    <p:sldId id="265" r:id="rId11"/>
    <p:sldId id="10333" r:id="rId12"/>
    <p:sldId id="10335" r:id="rId13"/>
    <p:sldId id="10334" r:id="rId14"/>
    <p:sldId id="10344" r:id="rId15"/>
    <p:sldId id="10342" r:id="rId16"/>
  </p:sldIdLst>
  <p:sldSz cx="12192000" cy="6858000"/>
  <p:notesSz cx="6858000" cy="9144000"/>
  <p:defaultTex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7363B0-DBB5-4C64-8FDE-81E8AF8FF818}" v="25" dt="2024-04-29T15:53:50.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09" autoAdjust="0"/>
  </p:normalViewPr>
  <p:slideViewPr>
    <p:cSldViewPr snapToGrid="0">
      <p:cViewPr varScale="1">
        <p:scale>
          <a:sx n="86" d="100"/>
          <a:sy n="86" d="100"/>
        </p:scale>
        <p:origin x="151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Smadja" userId="a22391d3-af8a-47db-8c60-7a0bfb081240" providerId="ADAL" clId="{E17363B0-DBB5-4C64-8FDE-81E8AF8FF818}"/>
    <pc:docChg chg="undo custSel addSld delSld modSld">
      <pc:chgData name="Nicolas Smadja" userId="a22391d3-af8a-47db-8c60-7a0bfb081240" providerId="ADAL" clId="{E17363B0-DBB5-4C64-8FDE-81E8AF8FF818}" dt="2024-04-29T15:53:50.849" v="353" actId="1076"/>
      <pc:docMkLst>
        <pc:docMk/>
      </pc:docMkLst>
      <pc:sldChg chg="modSp mod">
        <pc:chgData name="Nicolas Smadja" userId="a22391d3-af8a-47db-8c60-7a0bfb081240" providerId="ADAL" clId="{E17363B0-DBB5-4C64-8FDE-81E8AF8FF818}" dt="2024-04-29T07:19:52.373" v="4" actId="20577"/>
        <pc:sldMkLst>
          <pc:docMk/>
          <pc:sldMk cId="2263672152" sldId="258"/>
        </pc:sldMkLst>
        <pc:spChg chg="mod">
          <ac:chgData name="Nicolas Smadja" userId="a22391d3-af8a-47db-8c60-7a0bfb081240" providerId="ADAL" clId="{E17363B0-DBB5-4C64-8FDE-81E8AF8FF818}" dt="2024-04-29T07:19:52.373" v="4" actId="20577"/>
          <ac:spMkLst>
            <pc:docMk/>
            <pc:sldMk cId="2263672152" sldId="258"/>
            <ac:spMk id="3" creationId="{08AD2F13-77A2-4FB2-99DB-D765466958C6}"/>
          </ac:spMkLst>
        </pc:spChg>
      </pc:sldChg>
      <pc:sldChg chg="del">
        <pc:chgData name="Nicolas Smadja" userId="a22391d3-af8a-47db-8c60-7a0bfb081240" providerId="ADAL" clId="{E17363B0-DBB5-4C64-8FDE-81E8AF8FF818}" dt="2024-04-29T07:19:55.240" v="5" actId="47"/>
        <pc:sldMkLst>
          <pc:docMk/>
          <pc:sldMk cId="2401617190" sldId="259"/>
        </pc:sldMkLst>
      </pc:sldChg>
      <pc:sldChg chg="addSp delSp modSp mod modNotesTx">
        <pc:chgData name="Nicolas Smadja" userId="a22391d3-af8a-47db-8c60-7a0bfb081240" providerId="ADAL" clId="{E17363B0-DBB5-4C64-8FDE-81E8AF8FF818}" dt="2024-04-29T07:23:33.078" v="27" actId="1076"/>
        <pc:sldMkLst>
          <pc:docMk/>
          <pc:sldMk cId="3093609207" sldId="260"/>
        </pc:sldMkLst>
        <pc:spChg chg="add del mod">
          <ac:chgData name="Nicolas Smadja" userId="a22391d3-af8a-47db-8c60-7a0bfb081240" providerId="ADAL" clId="{E17363B0-DBB5-4C64-8FDE-81E8AF8FF818}" dt="2024-04-29T07:22:59.676" v="21" actId="6549"/>
          <ac:spMkLst>
            <pc:docMk/>
            <pc:sldMk cId="3093609207" sldId="260"/>
            <ac:spMk id="8" creationId="{D102B04F-3B04-9BC4-E9E0-01AEA784D9F3}"/>
          </ac:spMkLst>
        </pc:spChg>
        <pc:spChg chg="mod">
          <ac:chgData name="Nicolas Smadja" userId="a22391d3-af8a-47db-8c60-7a0bfb081240" providerId="ADAL" clId="{E17363B0-DBB5-4C64-8FDE-81E8AF8FF818}" dt="2024-04-29T07:22:57.719" v="20" actId="6549"/>
          <ac:spMkLst>
            <pc:docMk/>
            <pc:sldMk cId="3093609207" sldId="260"/>
            <ac:spMk id="10" creationId="{0AD246A2-45C4-E953-7CC8-2584402CE4E9}"/>
          </ac:spMkLst>
        </pc:spChg>
        <pc:picChg chg="add mod">
          <ac:chgData name="Nicolas Smadja" userId="a22391d3-af8a-47db-8c60-7a0bfb081240" providerId="ADAL" clId="{E17363B0-DBB5-4C64-8FDE-81E8AF8FF818}" dt="2024-04-29T07:22:56.139" v="19" actId="14100"/>
          <ac:picMkLst>
            <pc:docMk/>
            <pc:sldMk cId="3093609207" sldId="260"/>
            <ac:picMk id="6" creationId="{A2A2B9CD-284F-859A-DF50-1F032925B3CC}"/>
          </ac:picMkLst>
        </pc:picChg>
        <pc:picChg chg="add del">
          <ac:chgData name="Nicolas Smadja" userId="a22391d3-af8a-47db-8c60-7a0bfb081240" providerId="ADAL" clId="{E17363B0-DBB5-4C64-8FDE-81E8AF8FF818}" dt="2024-04-29T07:22:47.718" v="15" actId="478"/>
          <ac:picMkLst>
            <pc:docMk/>
            <pc:sldMk cId="3093609207" sldId="260"/>
            <ac:picMk id="7" creationId="{52E7EC78-0810-ABED-7B30-95C1B6906FE0}"/>
          </ac:picMkLst>
        </pc:picChg>
        <pc:picChg chg="add mod">
          <ac:chgData name="Nicolas Smadja" userId="a22391d3-af8a-47db-8c60-7a0bfb081240" providerId="ADAL" clId="{E17363B0-DBB5-4C64-8FDE-81E8AF8FF818}" dt="2024-04-29T07:23:33.078" v="27" actId="1076"/>
          <ac:picMkLst>
            <pc:docMk/>
            <pc:sldMk cId="3093609207" sldId="260"/>
            <ac:picMk id="11" creationId="{952133F0-7986-485E-4998-91C8E3575D7A}"/>
          </ac:picMkLst>
        </pc:picChg>
        <pc:picChg chg="del">
          <ac:chgData name="Nicolas Smadja" userId="a22391d3-af8a-47db-8c60-7a0bfb081240" providerId="ADAL" clId="{E17363B0-DBB5-4C64-8FDE-81E8AF8FF818}" dt="2024-04-29T07:23:22.504" v="22" actId="478"/>
          <ac:picMkLst>
            <pc:docMk/>
            <pc:sldMk cId="3093609207" sldId="260"/>
            <ac:picMk id="1026" creationId="{096FFDCB-8420-8F45-4865-51FA2E1DBD3F}"/>
          </ac:picMkLst>
        </pc:picChg>
      </pc:sldChg>
      <pc:sldChg chg="modNotesTx">
        <pc:chgData name="Nicolas Smadja" userId="a22391d3-af8a-47db-8c60-7a0bfb081240" providerId="ADAL" clId="{E17363B0-DBB5-4C64-8FDE-81E8AF8FF818}" dt="2024-04-29T09:32:38.902" v="324"/>
        <pc:sldMkLst>
          <pc:docMk/>
          <pc:sldMk cId="1922090343" sldId="262"/>
        </pc:sldMkLst>
      </pc:sldChg>
      <pc:sldChg chg="modNotesTx">
        <pc:chgData name="Nicolas Smadja" userId="a22391d3-af8a-47db-8c60-7a0bfb081240" providerId="ADAL" clId="{E17363B0-DBB5-4C64-8FDE-81E8AF8FF818}" dt="2024-04-29T09:33:43.220" v="330"/>
        <pc:sldMkLst>
          <pc:docMk/>
          <pc:sldMk cId="3303835439" sldId="264"/>
        </pc:sldMkLst>
      </pc:sldChg>
      <pc:sldChg chg="addSp modSp mod">
        <pc:chgData name="Nicolas Smadja" userId="a22391d3-af8a-47db-8c60-7a0bfb081240" providerId="ADAL" clId="{E17363B0-DBB5-4C64-8FDE-81E8AF8FF818}" dt="2024-04-29T15:53:50.849" v="353" actId="1076"/>
        <pc:sldMkLst>
          <pc:docMk/>
          <pc:sldMk cId="1281051712" sldId="265"/>
        </pc:sldMkLst>
        <pc:spChg chg="mod">
          <ac:chgData name="Nicolas Smadja" userId="a22391d3-af8a-47db-8c60-7a0bfb081240" providerId="ADAL" clId="{E17363B0-DBB5-4C64-8FDE-81E8AF8FF818}" dt="2024-04-29T15:53:18.551" v="350" actId="1076"/>
          <ac:spMkLst>
            <pc:docMk/>
            <pc:sldMk cId="1281051712" sldId="265"/>
            <ac:spMk id="5" creationId="{04A02019-4754-EFFA-6BEB-2C56DB932FD0}"/>
          </ac:spMkLst>
        </pc:spChg>
        <pc:picChg chg="add mod">
          <ac:chgData name="Nicolas Smadja" userId="a22391d3-af8a-47db-8c60-7a0bfb081240" providerId="ADAL" clId="{E17363B0-DBB5-4C64-8FDE-81E8AF8FF818}" dt="2024-04-29T15:53:50.849" v="353" actId="1076"/>
          <ac:picMkLst>
            <pc:docMk/>
            <pc:sldMk cId="1281051712" sldId="265"/>
            <ac:picMk id="1026" creationId="{538616C2-B5AF-82BA-37F0-1E84E3BD469D}"/>
          </ac:picMkLst>
        </pc:picChg>
      </pc:sldChg>
      <pc:sldChg chg="modSp add mod">
        <pc:chgData name="Nicolas Smadja" userId="a22391d3-af8a-47db-8c60-7a0bfb081240" providerId="ADAL" clId="{E17363B0-DBB5-4C64-8FDE-81E8AF8FF818}" dt="2024-04-29T15:51:39.698" v="342" actId="6549"/>
        <pc:sldMkLst>
          <pc:docMk/>
          <pc:sldMk cId="1874506884" sldId="10333"/>
        </pc:sldMkLst>
        <pc:spChg chg="mod">
          <ac:chgData name="Nicolas Smadja" userId="a22391d3-af8a-47db-8c60-7a0bfb081240" providerId="ADAL" clId="{E17363B0-DBB5-4C64-8FDE-81E8AF8FF818}" dt="2024-04-29T15:51:39.698" v="342" actId="6549"/>
          <ac:spMkLst>
            <pc:docMk/>
            <pc:sldMk cId="1874506884" sldId="10333"/>
            <ac:spMk id="2" creationId="{00000000-0000-0000-0000-000000000000}"/>
          </ac:spMkLst>
        </pc:spChg>
      </pc:sldChg>
      <pc:sldChg chg="add">
        <pc:chgData name="Nicolas Smadja" userId="a22391d3-af8a-47db-8c60-7a0bfb081240" providerId="ADAL" clId="{E17363B0-DBB5-4C64-8FDE-81E8AF8FF818}" dt="2024-04-29T15:34:27.069" v="331"/>
        <pc:sldMkLst>
          <pc:docMk/>
          <pc:sldMk cId="1794426191" sldId="10334"/>
        </pc:sldMkLst>
      </pc:sldChg>
      <pc:sldChg chg="add">
        <pc:chgData name="Nicolas Smadja" userId="a22391d3-af8a-47db-8c60-7a0bfb081240" providerId="ADAL" clId="{E17363B0-DBB5-4C64-8FDE-81E8AF8FF818}" dt="2024-04-29T15:34:27.069" v="331"/>
        <pc:sldMkLst>
          <pc:docMk/>
          <pc:sldMk cId="3126510820" sldId="10335"/>
        </pc:sldMkLst>
      </pc:sldChg>
      <pc:sldChg chg="modSp add mod">
        <pc:chgData name="Nicolas Smadja" userId="a22391d3-af8a-47db-8c60-7a0bfb081240" providerId="ADAL" clId="{E17363B0-DBB5-4C64-8FDE-81E8AF8FF818}" dt="2024-04-29T07:26:23.179" v="135" actId="6549"/>
        <pc:sldMkLst>
          <pc:docMk/>
          <pc:sldMk cId="748090219" sldId="10342"/>
        </pc:sldMkLst>
        <pc:spChg chg="mod">
          <ac:chgData name="Nicolas Smadja" userId="a22391d3-af8a-47db-8c60-7a0bfb081240" providerId="ADAL" clId="{E17363B0-DBB5-4C64-8FDE-81E8AF8FF818}" dt="2024-04-29T07:26:23.179" v="135" actId="6549"/>
          <ac:spMkLst>
            <pc:docMk/>
            <pc:sldMk cId="748090219" sldId="10342"/>
            <ac:spMk id="22" creationId="{00000000-0000-0000-0000-000000000000}"/>
          </ac:spMkLst>
        </pc:spChg>
      </pc:sldChg>
      <pc:sldChg chg="addSp delSp modSp new mod modNotesTx">
        <pc:chgData name="Nicolas Smadja" userId="a22391d3-af8a-47db-8c60-7a0bfb081240" providerId="ADAL" clId="{E17363B0-DBB5-4C64-8FDE-81E8AF8FF818}" dt="2024-04-29T09:31:19.402" v="323"/>
        <pc:sldMkLst>
          <pc:docMk/>
          <pc:sldMk cId="1033606924" sldId="10343"/>
        </pc:sldMkLst>
        <pc:spChg chg="mod">
          <ac:chgData name="Nicolas Smadja" userId="a22391d3-af8a-47db-8c60-7a0bfb081240" providerId="ADAL" clId="{E17363B0-DBB5-4C64-8FDE-81E8AF8FF818}" dt="2024-04-29T07:32:46.811" v="267" actId="20577"/>
          <ac:spMkLst>
            <pc:docMk/>
            <pc:sldMk cId="1033606924" sldId="10343"/>
            <ac:spMk id="2" creationId="{33F13FB9-72DB-6461-5B42-868D0E826963}"/>
          </ac:spMkLst>
        </pc:spChg>
        <pc:spChg chg="mod">
          <ac:chgData name="Nicolas Smadja" userId="a22391d3-af8a-47db-8c60-7a0bfb081240" providerId="ADAL" clId="{E17363B0-DBB5-4C64-8FDE-81E8AF8FF818}" dt="2024-04-29T09:30:54.528" v="322" actId="6549"/>
          <ac:spMkLst>
            <pc:docMk/>
            <pc:sldMk cId="1033606924" sldId="10343"/>
            <ac:spMk id="3" creationId="{A9FAEC12-3FD6-F50E-4159-4D7CBEF4A336}"/>
          </ac:spMkLst>
        </pc:spChg>
        <pc:spChg chg="add">
          <ac:chgData name="Nicolas Smadja" userId="a22391d3-af8a-47db-8c60-7a0bfb081240" providerId="ADAL" clId="{E17363B0-DBB5-4C64-8FDE-81E8AF8FF818}" dt="2024-04-29T07:32:05.490" v="223"/>
          <ac:spMkLst>
            <pc:docMk/>
            <pc:sldMk cId="1033606924" sldId="10343"/>
            <ac:spMk id="5" creationId="{16227733-2973-8917-DC23-9FAAD37153BE}"/>
          </ac:spMkLst>
        </pc:spChg>
        <pc:spChg chg="add">
          <ac:chgData name="Nicolas Smadja" userId="a22391d3-af8a-47db-8c60-7a0bfb081240" providerId="ADAL" clId="{E17363B0-DBB5-4C64-8FDE-81E8AF8FF818}" dt="2024-04-29T07:32:15.421" v="231"/>
          <ac:spMkLst>
            <pc:docMk/>
            <pc:sldMk cId="1033606924" sldId="10343"/>
            <ac:spMk id="6" creationId="{133AE0EA-5437-0471-DA3D-C00451D1E3F0}"/>
          </ac:spMkLst>
        </pc:spChg>
        <pc:spChg chg="add">
          <ac:chgData name="Nicolas Smadja" userId="a22391d3-af8a-47db-8c60-7a0bfb081240" providerId="ADAL" clId="{E17363B0-DBB5-4C64-8FDE-81E8AF8FF818}" dt="2024-04-29T07:32:23.767" v="234"/>
          <ac:spMkLst>
            <pc:docMk/>
            <pc:sldMk cId="1033606924" sldId="10343"/>
            <ac:spMk id="7" creationId="{A55E20A7-1D70-63B3-D468-A7DEF6E6BBDE}"/>
          </ac:spMkLst>
        </pc:spChg>
        <pc:graphicFrameChg chg="add del mod">
          <ac:chgData name="Nicolas Smadja" userId="a22391d3-af8a-47db-8c60-7a0bfb081240" providerId="ADAL" clId="{E17363B0-DBB5-4C64-8FDE-81E8AF8FF818}" dt="2024-04-29T09:28:33.763" v="299" actId="478"/>
          <ac:graphicFrameMkLst>
            <pc:docMk/>
            <pc:sldMk cId="1033606924" sldId="10343"/>
            <ac:graphicFrameMk id="5" creationId="{D95A22BD-D287-E8FC-2DAF-8C0581BC0E27}"/>
          </ac:graphicFrameMkLst>
        </pc:graphicFrameChg>
        <pc:graphicFrameChg chg="add del mod">
          <ac:chgData name="Nicolas Smadja" userId="a22391d3-af8a-47db-8c60-7a0bfb081240" providerId="ADAL" clId="{E17363B0-DBB5-4C64-8FDE-81E8AF8FF818}" dt="2024-04-29T09:29:18.933" v="301" actId="478"/>
          <ac:graphicFrameMkLst>
            <pc:docMk/>
            <pc:sldMk cId="1033606924" sldId="10343"/>
            <ac:graphicFrameMk id="6" creationId="{55D57520-7B03-E2A3-95DC-BFBB3F80255A}"/>
          </ac:graphicFrameMkLst>
        </pc:graphicFrameChg>
        <pc:picChg chg="add del mod">
          <ac:chgData name="Nicolas Smadja" userId="a22391d3-af8a-47db-8c60-7a0bfb081240" providerId="ADAL" clId="{E17363B0-DBB5-4C64-8FDE-81E8AF8FF818}" dt="2024-04-29T09:28:33.763" v="299" actId="478"/>
          <ac:picMkLst>
            <pc:docMk/>
            <pc:sldMk cId="1033606924" sldId="10343"/>
            <ac:picMk id="1025" creationId="{D44A3BA7-FB35-4F66-F988-E6E946A48264}"/>
          </ac:picMkLst>
        </pc:picChg>
        <pc:picChg chg="add del mod">
          <ac:chgData name="Nicolas Smadja" userId="a22391d3-af8a-47db-8c60-7a0bfb081240" providerId="ADAL" clId="{E17363B0-DBB5-4C64-8FDE-81E8AF8FF818}" dt="2024-04-29T09:29:18.933" v="301" actId="478"/>
          <ac:picMkLst>
            <pc:docMk/>
            <pc:sldMk cId="1033606924" sldId="10343"/>
            <ac:picMk id="1026" creationId="{38BD5D13-21E9-E553-6979-00A391CD681E}"/>
          </ac:picMkLst>
        </pc:picChg>
        <pc:picChg chg="add">
          <ac:chgData name="Nicolas Smadja" userId="a22391d3-af8a-47db-8c60-7a0bfb081240" providerId="ADAL" clId="{E17363B0-DBB5-4C64-8FDE-81E8AF8FF818}" dt="2024-04-29T07:32:05.490" v="223"/>
          <ac:picMkLst>
            <pc:docMk/>
            <pc:sldMk cId="1033606924" sldId="10343"/>
            <ac:picMk id="1026" creationId="{7AA47DB2-5C03-5712-A493-60D67AB37D61}"/>
          </ac:picMkLst>
        </pc:picChg>
        <pc:picChg chg="add">
          <ac:chgData name="Nicolas Smadja" userId="a22391d3-af8a-47db-8c60-7a0bfb081240" providerId="ADAL" clId="{E17363B0-DBB5-4C64-8FDE-81E8AF8FF818}" dt="2024-04-29T07:32:15.421" v="231"/>
          <ac:picMkLst>
            <pc:docMk/>
            <pc:sldMk cId="1033606924" sldId="10343"/>
            <ac:picMk id="1028" creationId="{59DDA050-9F0E-4436-A050-B822BFD01CB6}"/>
          </ac:picMkLst>
        </pc:picChg>
        <pc:picChg chg="add">
          <ac:chgData name="Nicolas Smadja" userId="a22391d3-af8a-47db-8c60-7a0bfb081240" providerId="ADAL" clId="{E17363B0-DBB5-4C64-8FDE-81E8AF8FF818}" dt="2024-04-29T07:32:23.767" v="234"/>
          <ac:picMkLst>
            <pc:docMk/>
            <pc:sldMk cId="1033606924" sldId="10343"/>
            <ac:picMk id="1030" creationId="{FA38085F-13D9-DDCD-0273-BF228754E2BA}"/>
          </ac:picMkLst>
        </pc:picChg>
      </pc:sldChg>
      <pc:sldChg chg="modSp add del mod">
        <pc:chgData name="Nicolas Smadja" userId="a22391d3-af8a-47db-8c60-7a0bfb081240" providerId="ADAL" clId="{E17363B0-DBB5-4C64-8FDE-81E8AF8FF818}" dt="2024-04-29T15:51:45.118" v="343" actId="47"/>
        <pc:sldMkLst>
          <pc:docMk/>
          <pc:sldMk cId="4046031090" sldId="10344"/>
        </pc:sldMkLst>
        <pc:spChg chg="mod">
          <ac:chgData name="Nicolas Smadja" userId="a22391d3-af8a-47db-8c60-7a0bfb081240" providerId="ADAL" clId="{E17363B0-DBB5-4C64-8FDE-81E8AF8FF818}" dt="2024-04-29T15:51:13.058" v="338" actId="5793"/>
          <ac:spMkLst>
            <pc:docMk/>
            <pc:sldMk cId="4046031090" sldId="10344"/>
            <ac:spMk id="5" creationId="{04A02019-4754-EFFA-6BEB-2C56DB932FD0}"/>
          </ac:spMkLst>
        </pc:spChg>
      </pc:sldChg>
      <pc:sldChg chg="modSp add mod">
        <pc:chgData name="Nicolas Smadja" userId="a22391d3-af8a-47db-8c60-7a0bfb081240" providerId="ADAL" clId="{E17363B0-DBB5-4C64-8FDE-81E8AF8FF818}" dt="2024-04-29T15:53:03.294" v="347" actId="6549"/>
        <pc:sldMkLst>
          <pc:docMk/>
          <pc:sldMk cId="4217378665" sldId="10344"/>
        </pc:sldMkLst>
        <pc:spChg chg="mod">
          <ac:chgData name="Nicolas Smadja" userId="a22391d3-af8a-47db-8c60-7a0bfb081240" providerId="ADAL" clId="{E17363B0-DBB5-4C64-8FDE-81E8AF8FF818}" dt="2024-04-29T15:53:03.294" v="347" actId="6549"/>
          <ac:spMkLst>
            <pc:docMk/>
            <pc:sldMk cId="4217378665" sldId="10344"/>
            <ac:spMk id="5" creationId="{04A02019-4754-EFFA-6BEB-2C56DB932FD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EE0A5-8707-4476-B9FF-0BF39A7CFA91}" type="datetimeFigureOut">
              <a:rPr lang="fr-FR" smtClean="0"/>
              <a:t>29/04/2024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89886-EDD4-42DF-8043-5792AA18F992}" type="slidenum">
              <a:rPr lang="fr-FR" smtClean="0"/>
              <a:t>‹#›</a:t>
            </a:fld>
            <a:endParaRPr lang="fr-FR"/>
          </a:p>
        </p:txBody>
      </p:sp>
    </p:spTree>
    <p:extLst>
      <p:ext uri="{BB962C8B-B14F-4D97-AF65-F5344CB8AC3E}">
        <p14:creationId xmlns:p14="http://schemas.microsoft.com/office/powerpoint/2010/main" val="197408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atribune.fr/climat/energie-environnement/nucleaire-demarrage-imminent-pour-l-epr-de-flamanville-d-edf-996461.html"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img.mailinblue.com/4223448/images/content_library/original/662f60a535b5be6e007eafdd.png?utm_source=brevo&amp;utm_campaign=Weekly%2020220718&amp;utm_medium=email" TargetMode="External"/><Relationship Id="rId4" Type="http://schemas.openxmlformats.org/officeDocument/2006/relationships/hyperlink" Target="https://lenergeek.com/2024/04/26/edf-nucleaire-investissement-framatome-reacteurs-epr2/"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cologie.gouv.fr/sites/default/files/DGEC%20Laur%C3%A9ats%206P%20AO%20PPE%20%C3%A9olien%20terrestre.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ur01.safelinks.protection.outlook.com/?url=https%3A%2F%2Fwww.linkedin.com%2Fposts%2Fjustine-llopis-9263b219a_obligations-l%25C3%25A9gales-de-d%25C3%25A9broussaillement-activity-7188510313976078337-q7EJ%3Futm_source%3Dshare%26utm_medium%3Dmember_desktop&amp;data=05%7C02%7Cnsmadja%40erg.eu%7Cc2a1c358d3124da02f5708dc6827ca1b%7C2bc00b8b9a754bdd95b37ecb16c623a9%7C0%7C0%7C638499767307130238%7CUnknown%7CTWFpbGZsb3d8eyJWIjoiMC4wLjAwMDAiLCJQIjoiV2luMzIiLCJBTiI6Ik1haWwiLCJXVCI6Mn0%3D%7C0%7C%7C%7C&amp;sdata=ZGdNSbIntCL5oQarjfRGR8CqnEYjS74KFoqbZMCLeHo%3D&amp;reserved=0"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eur01.safelinks.protection.outlook.com/?url=https%3A%2F%2Fwww.linkedin.com%2Fposts%2Flaura-descubes_publication-au-jorf-d%25C3%25A9cret-du-6-avril-2024-activity-7188187969659285504-qtPQ%3Futm_source%3Dshare%26utm_medium%3Dmember_desktop&amp;data=05%7C02%7Cnsmadja%40erg.eu%7Cc2a1c358d3124da02f5708dc6827ca1b%7C2bc00b8b9a754bdd95b37ecb16c623a9%7C0%7C0%7C638499767307161697%7CUnknown%7CTWFpbGZsb3d8eyJWIjoiMC4wLjAwMDAiLCJQIjoiV2luMzIiLCJBTiI6Ik1haWwiLCJXVCI6Mn0%3D%7C0%7C%7C%7C&amp;sdata=%2B5fDPoJJ%2B2qPOIylMa2%2Fwwx2uW4OzCv%2FSY5mQhhvs78%3D&amp;reserved=0" TargetMode="External"/><Relationship Id="rId4" Type="http://schemas.openxmlformats.org/officeDocument/2006/relationships/hyperlink" Target="https://eur01.safelinks.protection.outlook.com/?url=https%3A%2F%2Fwww.linkedin.com%2Fposts%2Fpaul-elfassi-380b6914_oui-le-d%25C3%25A9veloppement-des-enr-est-urgent-activity-7188804835633246208-gJS1%3Futm_source%3Dshare%26utm_medium%3Dmember_desktop&amp;data=05%7C02%7Cnsmadja%40erg.eu%7Cc2a1c358d3124da02f5708dc6827ca1b%7C2bc00b8b9a754bdd95b37ecb16c623a9%7C0%7C0%7C638499767307148270%7CUnknown%7CTWFpbGZsb3d8eyJWIjoiMC4wLjAwMDAiLCJQIjoiV2luMzIiLCJBTiI6Ik1haWwiLCJXVCI6Mn0%3D%7C0%7C%7C%7C&amp;sdata=UJk1Egl2LPp2qje0ufJsMg8rI%2Fj4pD1Y6Tg37ZF4X2A%3D&amp;reserved=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2EF89886-EDD4-42DF-8043-5792AA18F992}" type="slidenum">
              <a:rPr lang="fr-FR" smtClean="0"/>
              <a:t>1</a:t>
            </a:fld>
            <a:endParaRPr lang="fr-FR"/>
          </a:p>
        </p:txBody>
      </p:sp>
    </p:spTree>
    <p:extLst>
      <p:ext uri="{BB962C8B-B14F-4D97-AF65-F5344CB8AC3E}">
        <p14:creationId xmlns:p14="http://schemas.microsoft.com/office/powerpoint/2010/main" val="122979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EDA0F-3B21-4F0D-BE67-6E6FA52F5A6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476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EDA0F-3B21-4F0D-BE67-6E6FA52F5A6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73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EDA0F-3B21-4F0D-BE67-6E6FA52F5A6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664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https://afje.org/editorial/publication/pdf/641c1fd6bb61d668341284.pdf</a:t>
            </a:r>
          </a:p>
        </p:txBody>
      </p:sp>
      <p:sp>
        <p:nvSpPr>
          <p:cNvPr id="4" name="Slide Number Placeholder 3"/>
          <p:cNvSpPr>
            <a:spLocks noGrp="1"/>
          </p:cNvSpPr>
          <p:nvPr>
            <p:ph type="sldNum" sz="quarter" idx="5"/>
          </p:nvPr>
        </p:nvSpPr>
        <p:spPr/>
        <p:txBody>
          <a:bodyPr/>
          <a:lstStyle/>
          <a:p>
            <a:fld id="{2EF89886-EDD4-42DF-8043-5792AA18F992}" type="slidenum">
              <a:rPr lang="fr-FR" smtClean="0"/>
              <a:t>14</a:t>
            </a:fld>
            <a:endParaRPr lang="fr-FR"/>
          </a:p>
        </p:txBody>
      </p:sp>
    </p:spTree>
    <p:extLst>
      <p:ext uri="{BB962C8B-B14F-4D97-AF65-F5344CB8AC3E}">
        <p14:creationId xmlns:p14="http://schemas.microsoft.com/office/powerpoint/2010/main" val="414824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92DEDA0F-3B21-4F0D-BE67-6E6FA52F5A68}" type="slidenum">
              <a:rPr lang="fr-FR" smtClean="0"/>
              <a:t>2</a:t>
            </a:fld>
            <a:endParaRPr lang="fr-FR"/>
          </a:p>
        </p:txBody>
      </p:sp>
    </p:spTree>
    <p:extLst>
      <p:ext uri="{BB962C8B-B14F-4D97-AF65-F5344CB8AC3E}">
        <p14:creationId xmlns:p14="http://schemas.microsoft.com/office/powerpoint/2010/main" val="2994648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hlinkClick r:id="rId3"/>
              </a:rPr>
              <a:t>Nucléaire : après 12 ans de retard, EDF va enfin mettre en service l’EPR de Flamanville (latribune.fr)</a:t>
            </a:r>
            <a:endParaRPr lang="fr-FR" dirty="0"/>
          </a:p>
          <a:p>
            <a:r>
              <a:rPr lang="fr-FR" dirty="0">
                <a:hlinkClick r:id="rId4"/>
              </a:rPr>
              <a:t>Nucléaire : EDF investit 8 milliards d'euros pour ses réacteurs EPR2 (lenergeek.com)</a:t>
            </a:r>
            <a:endParaRPr lang="fr-FR" dirty="0"/>
          </a:p>
          <a:p>
            <a:r>
              <a:rPr lang="en-US" dirty="0">
                <a:hlinkClick r:id="rId5"/>
              </a:rPr>
              <a:t>662f60a535b5be6e007eafdd.png (1654×2339) (mailinblue.com)</a:t>
            </a:r>
            <a:endParaRPr lang="fr-FR" dirty="0"/>
          </a:p>
          <a:p>
            <a:endParaRPr lang="en-US" dirty="0"/>
          </a:p>
        </p:txBody>
      </p:sp>
      <p:sp>
        <p:nvSpPr>
          <p:cNvPr id="4" name="Slide Number Placeholder 3"/>
          <p:cNvSpPr>
            <a:spLocks noGrp="1"/>
          </p:cNvSpPr>
          <p:nvPr>
            <p:ph type="sldNum" sz="quarter" idx="5"/>
          </p:nvPr>
        </p:nvSpPr>
        <p:spPr/>
        <p:txBody>
          <a:bodyPr/>
          <a:lstStyle/>
          <a:p>
            <a:fld id="{2EF89886-EDD4-42DF-8043-5792AA18F992}" type="slidenum">
              <a:rPr lang="fr-FR" smtClean="0"/>
              <a:t>4</a:t>
            </a:fld>
            <a:endParaRPr lang="fr-FR"/>
          </a:p>
        </p:txBody>
      </p:sp>
    </p:spTree>
    <p:extLst>
      <p:ext uri="{BB962C8B-B14F-4D97-AF65-F5344CB8AC3E}">
        <p14:creationId xmlns:p14="http://schemas.microsoft.com/office/powerpoint/2010/main" val="353989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https://www.ecologie.gouv.fr/solaire</a:t>
            </a:r>
          </a:p>
          <a:p>
            <a:r>
              <a:rPr lang="fr-FR" dirty="0"/>
              <a:t>https://www.ecologie.gouv.fr/eolien-terrestre</a:t>
            </a:r>
          </a:p>
          <a:p>
            <a:r>
              <a:rPr lang="en-US" dirty="0" err="1">
                <a:hlinkClick r:id="rId3"/>
              </a:rPr>
              <a:t>Lauréats</a:t>
            </a:r>
            <a:r>
              <a:rPr lang="en-US" dirty="0">
                <a:hlinkClick r:id="rId3"/>
              </a:rPr>
              <a:t> 6P AO PPE éolien </a:t>
            </a:r>
            <a:r>
              <a:rPr lang="en-US" dirty="0" err="1">
                <a:hlinkClick r:id="rId3"/>
              </a:rPr>
              <a:t>terrestre</a:t>
            </a:r>
            <a:r>
              <a:rPr lang="en-US" dirty="0">
                <a:hlinkClick r:id="rId3"/>
              </a:rPr>
              <a:t> (ecologie.gouv.fr)</a:t>
            </a:r>
            <a:endParaRPr lang="fr-FR" dirty="0"/>
          </a:p>
        </p:txBody>
      </p:sp>
      <p:sp>
        <p:nvSpPr>
          <p:cNvPr id="4" name="Slide Number Placeholder 3"/>
          <p:cNvSpPr>
            <a:spLocks noGrp="1"/>
          </p:cNvSpPr>
          <p:nvPr>
            <p:ph type="sldNum" sz="quarter" idx="5"/>
          </p:nvPr>
        </p:nvSpPr>
        <p:spPr/>
        <p:txBody>
          <a:bodyPr/>
          <a:lstStyle/>
          <a:p>
            <a:fld id="{2EF89886-EDD4-42DF-8043-5792AA18F992}" type="slidenum">
              <a:rPr lang="fr-FR" smtClean="0"/>
              <a:t>5</a:t>
            </a:fld>
            <a:endParaRPr lang="fr-FR"/>
          </a:p>
        </p:txBody>
      </p:sp>
    </p:spTree>
    <p:extLst>
      <p:ext uri="{BB962C8B-B14F-4D97-AF65-F5344CB8AC3E}">
        <p14:creationId xmlns:p14="http://schemas.microsoft.com/office/powerpoint/2010/main" val="2700807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2EF89886-EDD4-42DF-8043-5792AA18F992}" type="slidenum">
              <a:rPr lang="fr-FR" smtClean="0"/>
              <a:t>6</a:t>
            </a:fld>
            <a:endParaRPr lang="fr-FR"/>
          </a:p>
        </p:txBody>
      </p:sp>
    </p:spTree>
    <p:extLst>
      <p:ext uri="{BB962C8B-B14F-4D97-AF65-F5344CB8AC3E}">
        <p14:creationId xmlns:p14="http://schemas.microsoft.com/office/powerpoint/2010/main" val="3671966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SzPts val="1000"/>
              <a:buFont typeface="Symbol" panose="05050102010706020507" pitchFamily="18" charset="2"/>
              <a:buChar char=""/>
              <a:tabLst>
                <a:tab pos="457200" algn="l"/>
              </a:tabLst>
            </a:pPr>
            <a:r>
              <a:rPr lang="fr-FR" sz="1800" dirty="0">
                <a:effectLst/>
                <a:latin typeface="Calibri" panose="020F0502020204030204" pitchFamily="34" charset="0"/>
                <a:ea typeface="Times New Roman" panose="02020603050405020304" pitchFamily="18" charset="0"/>
              </a:rPr>
              <a:t>Il y a cela qui va impacter le solaire : </a:t>
            </a:r>
            <a:r>
              <a:rPr lang="fr-FR" sz="1800" u="sng" dirty="0">
                <a:solidFill>
                  <a:srgbClr val="0563C1"/>
                </a:solidFill>
                <a:effectLst/>
                <a:latin typeface="Calibri" panose="020F0502020204030204" pitchFamily="34" charset="0"/>
                <a:ea typeface="Times New Roman" panose="02020603050405020304" pitchFamily="18" charset="0"/>
                <a:hlinkClick r:id="rId3"/>
              </a:rPr>
              <a:t>https://www.linkedin.com/posts/justine-llopis-9263b219a_obligations-l%C3%A9gales-de-d%C3%A9broussaillement-activity-7188510313976078337-q7EJ?utm_source=share&amp;utm_medium=member_desktop</a:t>
            </a:r>
            <a:endParaRPr lang="en-US"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fr-FR" sz="1800" dirty="0">
                <a:effectLst/>
                <a:latin typeface="Calibri" panose="020F0502020204030204" pitchFamily="34" charset="0"/>
                <a:ea typeface="Times New Roman" panose="02020603050405020304" pitchFamily="18" charset="0"/>
              </a:rPr>
              <a:t>Cette décision est intéressante : </a:t>
            </a:r>
            <a:r>
              <a:rPr lang="fr-FR" sz="1800" u="sng" dirty="0">
                <a:solidFill>
                  <a:srgbClr val="0563C1"/>
                </a:solidFill>
                <a:effectLst/>
                <a:latin typeface="Calibri" panose="020F0502020204030204" pitchFamily="34" charset="0"/>
                <a:ea typeface="Times New Roman" panose="02020603050405020304" pitchFamily="18" charset="0"/>
                <a:hlinkClick r:id="rId4"/>
              </a:rPr>
              <a:t>https://www.linkedin.com/posts/paul-elfassi-380b6914_oui-le-d%C3%A9veloppement-des-enr-est-urgent-activity-7188804835633246208-gJS1?utm_source=share&amp;utm_medium=member_desktop</a:t>
            </a:r>
            <a:endParaRPr lang="en-US"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fr-FR" sz="1800" dirty="0">
                <a:effectLst/>
                <a:latin typeface="Calibri" panose="020F0502020204030204" pitchFamily="34" charset="0"/>
                <a:ea typeface="Times New Roman" panose="02020603050405020304" pitchFamily="18" charset="0"/>
              </a:rPr>
              <a:t>Création observatoire des ENR : </a:t>
            </a:r>
            <a:r>
              <a:rPr lang="fr-FR" sz="1800" u="sng" dirty="0">
                <a:solidFill>
                  <a:srgbClr val="0563C1"/>
                </a:solidFill>
                <a:effectLst/>
                <a:latin typeface="Calibri" panose="020F0502020204030204" pitchFamily="34" charset="0"/>
                <a:ea typeface="Times New Roman" panose="02020603050405020304" pitchFamily="18" charset="0"/>
                <a:hlinkClick r:id="rId5"/>
              </a:rPr>
              <a:t>https://www.linkedin.com/posts/laura-descubes_publication-au-jorf-d%C3%A9cret-du-6-avril-2024-activity-7188187969659285504-qtPQ?utm_source=share&amp;utm_medium=member_desktop</a:t>
            </a:r>
            <a:endParaRPr lang="en-US" sz="1800" dirty="0">
              <a:effectLst/>
              <a:latin typeface="Calibri" panose="020F0502020204030204" pitchFamily="34" charset="0"/>
              <a:ea typeface="Calibri" panose="020F0502020204030204" pitchFamily="34" charset="0"/>
            </a:endParaRPr>
          </a:p>
          <a:p>
            <a:endParaRPr lang="fr-FR" dirty="0"/>
          </a:p>
        </p:txBody>
      </p:sp>
      <p:sp>
        <p:nvSpPr>
          <p:cNvPr id="4" name="Slide Number Placeholder 3"/>
          <p:cNvSpPr>
            <a:spLocks noGrp="1"/>
          </p:cNvSpPr>
          <p:nvPr>
            <p:ph type="sldNum" sz="quarter" idx="5"/>
          </p:nvPr>
        </p:nvSpPr>
        <p:spPr/>
        <p:txBody>
          <a:bodyPr/>
          <a:lstStyle/>
          <a:p>
            <a:fld id="{2EF89886-EDD4-42DF-8043-5792AA18F992}" type="slidenum">
              <a:rPr lang="fr-FR" smtClean="0"/>
              <a:t>7</a:t>
            </a:fld>
            <a:endParaRPr lang="fr-FR"/>
          </a:p>
        </p:txBody>
      </p:sp>
    </p:spTree>
    <p:extLst>
      <p:ext uri="{BB962C8B-B14F-4D97-AF65-F5344CB8AC3E}">
        <p14:creationId xmlns:p14="http://schemas.microsoft.com/office/powerpoint/2010/main" val="183782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2EF89886-EDD4-42DF-8043-5792AA18F992}" type="slidenum">
              <a:rPr lang="fr-FR" smtClean="0"/>
              <a:t>8</a:t>
            </a:fld>
            <a:endParaRPr lang="fr-FR"/>
          </a:p>
        </p:txBody>
      </p:sp>
    </p:spTree>
    <p:extLst>
      <p:ext uri="{BB962C8B-B14F-4D97-AF65-F5344CB8AC3E}">
        <p14:creationId xmlns:p14="http://schemas.microsoft.com/office/powerpoint/2010/main" val="163886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effectLst/>
                <a:latin typeface="-apple-system"/>
              </a:rPr>
              <a:t>Une décision qui tranche avec l'arrêt de la CAA de Nancy qui n'avait pas attendu la publication du décret pour appliquer la présomption de RIIPM (CAA de Nancy, 16 novembre 2023, n° 20NC02164).</a:t>
            </a:r>
            <a:endParaRPr lang="fr-FR" dirty="0"/>
          </a:p>
          <a:p>
            <a:endParaRPr lang="fr-FR" dirty="0"/>
          </a:p>
          <a:p>
            <a:r>
              <a:rPr lang="fr-FR" dirty="0"/>
              <a:t>https://www.linkedin.com/feed/update/urn:li:activity:7189252877410779137?commentUrn=urn%3Ali%3Acomment%3A%28activity%3A7189252877410779137%2C7189261378900156416%29&amp;dashCommentUrn=urn%3Ali%3Afsd_comment%3A%287189261378900156416%2Curn%3Ali%3Aactivity%3A7189252877410779137%29</a:t>
            </a:r>
          </a:p>
          <a:p>
            <a:endParaRPr lang="fr-FR" dirty="0"/>
          </a:p>
          <a:p>
            <a:endParaRPr lang="fr-FR" dirty="0"/>
          </a:p>
        </p:txBody>
      </p:sp>
      <p:sp>
        <p:nvSpPr>
          <p:cNvPr id="4" name="Slide Number Placeholder 3"/>
          <p:cNvSpPr>
            <a:spLocks noGrp="1"/>
          </p:cNvSpPr>
          <p:nvPr>
            <p:ph type="sldNum" sz="quarter" idx="5"/>
          </p:nvPr>
        </p:nvSpPr>
        <p:spPr/>
        <p:txBody>
          <a:bodyPr/>
          <a:lstStyle/>
          <a:p>
            <a:fld id="{2EF89886-EDD4-42DF-8043-5792AA18F992}" type="slidenum">
              <a:rPr lang="fr-FR" smtClean="0"/>
              <a:t>9</a:t>
            </a:fld>
            <a:endParaRPr lang="fr-FR"/>
          </a:p>
        </p:txBody>
      </p:sp>
    </p:spTree>
    <p:extLst>
      <p:ext uri="{BB962C8B-B14F-4D97-AF65-F5344CB8AC3E}">
        <p14:creationId xmlns:p14="http://schemas.microsoft.com/office/powerpoint/2010/main" val="922310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https://afje.org/editorial/publication/pdf/641c1fd6bb61d668341284.pdf</a:t>
            </a:r>
          </a:p>
        </p:txBody>
      </p:sp>
      <p:sp>
        <p:nvSpPr>
          <p:cNvPr id="4" name="Slide Number Placeholder 3"/>
          <p:cNvSpPr>
            <a:spLocks noGrp="1"/>
          </p:cNvSpPr>
          <p:nvPr>
            <p:ph type="sldNum" sz="quarter" idx="5"/>
          </p:nvPr>
        </p:nvSpPr>
        <p:spPr/>
        <p:txBody>
          <a:bodyPr/>
          <a:lstStyle/>
          <a:p>
            <a:fld id="{2EF89886-EDD4-42DF-8043-5792AA18F992}" type="slidenum">
              <a:rPr lang="fr-FR" smtClean="0"/>
              <a:t>10</a:t>
            </a:fld>
            <a:endParaRPr lang="fr-FR"/>
          </a:p>
        </p:txBody>
      </p:sp>
    </p:spTree>
    <p:extLst>
      <p:ext uri="{BB962C8B-B14F-4D97-AF65-F5344CB8AC3E}">
        <p14:creationId xmlns:p14="http://schemas.microsoft.com/office/powerpoint/2010/main" val="1820580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E3E6374-88F1-40CA-A9D3-57D48B432726}" type="datetimeFigureOut">
              <a:rPr lang="fr-FR" smtClean="0"/>
              <a:t>29/04/2024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151974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E3E6374-88F1-40CA-A9D3-57D48B432726}" type="datetimeFigureOut">
              <a:rPr lang="fr-FR" smtClean="0"/>
              <a:t>29/04/2024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378620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E3E6374-88F1-40CA-A9D3-57D48B432726}" type="datetimeFigureOut">
              <a:rPr lang="fr-FR" smtClean="0"/>
              <a:t>29/04/2024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1019327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1" y="88725"/>
            <a:ext cx="10515601" cy="384721"/>
          </a:xfrm>
        </p:spPr>
        <p:txBody>
          <a:bodyPr/>
          <a:lstStyle>
            <a:lvl1pPr>
              <a:defRPr>
                <a:solidFill>
                  <a:srgbClr val="0063B3"/>
                </a:solidFill>
              </a:defRPr>
            </a:lvl1pPr>
          </a:lstStyle>
          <a:p>
            <a:r>
              <a:rPr lang="fr-FR"/>
              <a:t>Modifiez le style du titre</a:t>
            </a:r>
          </a:p>
        </p:txBody>
      </p:sp>
      <p:sp>
        <p:nvSpPr>
          <p:cNvPr id="3" name="Espace réservé du contenu 2"/>
          <p:cNvSpPr>
            <a:spLocks noGrp="1"/>
          </p:cNvSpPr>
          <p:nvPr>
            <p:ph idx="1"/>
          </p:nvPr>
        </p:nvSpPr>
        <p:spPr>
          <a:xfrm>
            <a:off x="609600" y="1577341"/>
            <a:ext cx="10972800" cy="1384995"/>
          </a:xfrm>
        </p:spPr>
        <p:txBody>
          <a:bodyPr/>
          <a:lstStyle>
            <a:lvl1pPr>
              <a:buClr>
                <a:srgbClr val="57B68C"/>
              </a:buClr>
              <a:defRPr>
                <a:solidFill>
                  <a:srgbClr val="0058A4"/>
                </a:solidFill>
              </a:defRPr>
            </a:lvl1pPr>
            <a:lvl2pPr>
              <a:buClr>
                <a:srgbClr val="57B68C"/>
              </a:buClr>
              <a:defRPr>
                <a:solidFill>
                  <a:schemeClr val="bg2">
                    <a:lumMod val="25000"/>
                  </a:schemeClr>
                </a:solidFill>
                <a:latin typeface="+mn-lt"/>
              </a:defRPr>
            </a:lvl2pPr>
            <a:lvl3pPr>
              <a:buClr>
                <a:srgbClr val="57B68C"/>
              </a:buClr>
              <a:defRPr>
                <a:solidFill>
                  <a:schemeClr val="bg2">
                    <a:lumMod val="25000"/>
                  </a:schemeClr>
                </a:solidFill>
                <a:latin typeface="+mn-lt"/>
              </a:defRPr>
            </a:lvl3pPr>
            <a:lvl4pPr>
              <a:buClr>
                <a:srgbClr val="57B68C"/>
              </a:buClr>
              <a:defRPr>
                <a:solidFill>
                  <a:schemeClr val="bg2">
                    <a:lumMod val="25000"/>
                  </a:schemeClr>
                </a:solidFill>
                <a:latin typeface="+mn-lt"/>
              </a:defRPr>
            </a:lvl4pPr>
            <a:lvl5pPr>
              <a:buClr>
                <a:srgbClr val="57B68C"/>
              </a:buClr>
              <a:defRPr>
                <a:solidFill>
                  <a:schemeClr val="bg2">
                    <a:lumMod val="25000"/>
                  </a:schemeClr>
                </a:solidFill>
                <a:latin typeface="+mn-l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a:xfrm>
            <a:off x="11734291" y="6582106"/>
            <a:ext cx="287867" cy="384721"/>
          </a:xfrm>
        </p:spPr>
        <p:txBody>
          <a:bodyPr/>
          <a:lstStyle/>
          <a:p>
            <a:fld id="{DB6CAC91-78B7-4124-8053-4F04E0A45B03}" type="slidenum">
              <a:rPr lang="fr-FR" smtClean="0"/>
              <a:pPr/>
              <a:t>‹#›</a:t>
            </a:fld>
            <a:endParaRPr lang="fr-FR"/>
          </a:p>
        </p:txBody>
      </p:sp>
      <p:pic>
        <p:nvPicPr>
          <p:cNvPr id="11" name="Imag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0326" t="20813" r="78211" b="67052"/>
          <a:stretch/>
        </p:blipFill>
        <p:spPr>
          <a:xfrm rot="19343263">
            <a:off x="11254481" y="6445995"/>
            <a:ext cx="198640" cy="228600"/>
          </a:xfrm>
          <a:prstGeom prst="rect">
            <a:avLst/>
          </a:prstGeom>
        </p:spPr>
      </p:pic>
      <p:sp>
        <p:nvSpPr>
          <p:cNvPr id="10" name="Espace réservé du pied de page 4"/>
          <p:cNvSpPr>
            <a:spLocks noGrp="1"/>
          </p:cNvSpPr>
          <p:nvPr>
            <p:ph type="ftr" sz="quarter" idx="11"/>
          </p:nvPr>
        </p:nvSpPr>
        <p:spPr>
          <a:xfrm>
            <a:off x="4038600" y="6397447"/>
            <a:ext cx="4114800" cy="126958"/>
          </a:xfrm>
        </p:spPr>
        <p:txBody>
          <a:bodyPr/>
          <a:lstStyle>
            <a:lvl1pPr>
              <a:defRPr sz="825">
                <a:solidFill>
                  <a:srgbClr val="57B68C"/>
                </a:solidFill>
                <a:latin typeface="Replica-Light" panose="02000503030000020004" pitchFamily="2" charset="0"/>
              </a:defRPr>
            </a:lvl1pPr>
          </a:lstStyle>
          <a:p>
            <a:endParaRPr lang="fr-FR"/>
          </a:p>
        </p:txBody>
      </p:sp>
      <p:sp>
        <p:nvSpPr>
          <p:cNvPr id="14" name="Espace réservé du texte 2"/>
          <p:cNvSpPr>
            <a:spLocks noGrp="1"/>
          </p:cNvSpPr>
          <p:nvPr>
            <p:ph type="body" idx="13"/>
          </p:nvPr>
        </p:nvSpPr>
        <p:spPr>
          <a:xfrm>
            <a:off x="838201" y="978741"/>
            <a:ext cx="10515601" cy="420705"/>
          </a:xfrm>
        </p:spPr>
        <p:txBody>
          <a:bodyPr>
            <a:normAutofit/>
          </a:bodyPr>
          <a:lstStyle>
            <a:lvl1pPr marL="0" indent="0">
              <a:buFontTx/>
              <a:buNone/>
              <a:defRPr sz="1350">
                <a:solidFill>
                  <a:srgbClr val="57B68C"/>
                </a:solidFill>
                <a:latin typeface="+mj-lt"/>
              </a:defRPr>
            </a:lvl1pPr>
          </a:lstStyle>
          <a:p>
            <a:endParaRPr lang="fr-FR"/>
          </a:p>
        </p:txBody>
      </p:sp>
      <p:sp>
        <p:nvSpPr>
          <p:cNvPr id="16" name="Espace réservé de la date 3"/>
          <p:cNvSpPr>
            <a:spLocks noGrp="1"/>
          </p:cNvSpPr>
          <p:nvPr>
            <p:ph type="dt" sz="half" idx="10"/>
          </p:nvPr>
        </p:nvSpPr>
        <p:spPr>
          <a:xfrm>
            <a:off x="8662738" y="6478779"/>
            <a:ext cx="2124135" cy="121252"/>
          </a:xfrm>
          <a:prstGeom prst="rect">
            <a:avLst/>
          </a:prstGeom>
        </p:spPr>
        <p:txBody>
          <a:bodyPr/>
          <a:lstStyle>
            <a:lvl1pPr>
              <a:defRPr sz="788">
                <a:solidFill>
                  <a:srgbClr val="0058A4"/>
                </a:solidFill>
                <a:latin typeface="Replica-Bold" panose="02000503030000020004" pitchFamily="2" charset="0"/>
              </a:defRPr>
            </a:lvl1pPr>
          </a:lstStyle>
          <a:p>
            <a:pPr algn="r"/>
            <a:r>
              <a:rPr lang="fr-FR"/>
              <a:t>Modifiez les styles</a:t>
            </a:r>
          </a:p>
        </p:txBody>
      </p:sp>
    </p:spTree>
    <p:extLst>
      <p:ext uri="{BB962C8B-B14F-4D97-AF65-F5344CB8AC3E}">
        <p14:creationId xmlns:p14="http://schemas.microsoft.com/office/powerpoint/2010/main" val="132515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E3E6374-88F1-40CA-A9D3-57D48B432726}" type="datetimeFigureOut">
              <a:rPr lang="fr-FR" smtClean="0"/>
              <a:t>29/04/2024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817327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E3E6374-88F1-40CA-A9D3-57D48B432726}" type="datetimeFigureOut">
              <a:rPr lang="fr-FR" smtClean="0"/>
              <a:t>29/04/2024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70593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E3E6374-88F1-40CA-A9D3-57D48B432726}" type="datetimeFigureOut">
              <a:rPr lang="fr-FR" smtClean="0"/>
              <a:t>29/04/2024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318709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E3E6374-88F1-40CA-A9D3-57D48B432726}" type="datetimeFigureOut">
              <a:rPr lang="fr-FR" smtClean="0"/>
              <a:t>29/04/2024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274038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E3E6374-88F1-40CA-A9D3-57D48B432726}" type="datetimeFigureOut">
              <a:rPr lang="fr-FR" smtClean="0"/>
              <a:t>29/04/2024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1153217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E3E6374-88F1-40CA-A9D3-57D48B432726}" type="datetimeFigureOut">
              <a:rPr lang="fr-FR" smtClean="0"/>
              <a:t>29/04/2024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34569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E3E6374-88F1-40CA-A9D3-57D48B432726}" type="datetimeFigureOut">
              <a:rPr lang="fr-FR" smtClean="0"/>
              <a:t>29/04/2024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334721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E3E6374-88F1-40CA-A9D3-57D48B432726}" type="datetimeFigureOut">
              <a:rPr lang="fr-FR" smtClean="0"/>
              <a:t>29/04/2024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92800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E6374-88F1-40CA-A9D3-57D48B432726}" type="datetimeFigureOut">
              <a:rPr lang="fr-FR" smtClean="0"/>
              <a:t>29/04/2024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8AB16-1011-45E6-A396-D7142F7E7A3D}" type="slidenum">
              <a:rPr lang="fr-FR" smtClean="0"/>
              <a:t>‹#›</a:t>
            </a:fld>
            <a:endParaRPr lang="fr-FR"/>
          </a:p>
        </p:txBody>
      </p:sp>
    </p:spTree>
    <p:extLst>
      <p:ext uri="{BB962C8B-B14F-4D97-AF65-F5344CB8AC3E}">
        <p14:creationId xmlns:p14="http://schemas.microsoft.com/office/powerpoint/2010/main" val="274022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hyperlink" Target="https://forms.office.com/Pages/ResponsePage.aspx?id=DQSIkWdsW0yxEjajBLZtrQAAAAAAAAAAAAMAAGfyFZJURTlVNEpDSVc2RFRQMzhZTDA4Wlo4RVFIQS4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linkedin.com/feed/update/urn:li:activity:7190598240625393666" TargetMode="External"/><Relationship Id="rId2" Type="http://schemas.openxmlformats.org/officeDocument/2006/relationships/hyperlink" Target="https://lnkd.in/eCNX_Qej" TargetMode="Externa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linkedin.com/company/avenirs-energetiqu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enerplan.asso.fr/tarif-achat-prix-installation-photovoltaique-100-kw" TargetMode="External"/><Relationship Id="rId7" Type="http://schemas.openxmlformats.org/officeDocument/2006/relationships/hyperlink" Target="https://www.lemonde.fr/economie/article/2024/04/12/industrie-le-gouvernement-veut-simplifier-le-droit-minier-pour-accelerer-les-projets-en-france_6227388_3234.html"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www.lesechos.fr/monde/europe/pacte-vert-leurope-promet-de-mieux-ecouter-lindustrie-2088140" TargetMode="External"/><Relationship Id="rId5" Type="http://schemas.openxmlformats.org/officeDocument/2006/relationships/hyperlink" Target="https://www.lemonde.fr/politique/article/2024/04/11/le-gouvernement-confirme-renoncer-a-un-debat-au-parlement-sur-les-grands-choix-energetiques-de-la-france_6227282_823448.html?mc_cid=90d1ec11f1&amp;mc_eid=29131e0f20" TargetMode="External"/><Relationship Id="rId4" Type="http://schemas.openxmlformats.org/officeDocument/2006/relationships/hyperlink" Target="https://www.photovoltaique.info/fr/actualites/detail/arrete-s21-publication-des-tarifs-et-primes-pour-le-2eme-trimestre-202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esechos.fr/politique-societe/societe/exclusif-tous-les-projets-industriels-echappent-au-zero-artificialisation-nette-des-sols-208813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www.euractiv.fr/section/energie-climat/news/energie-solaire-lue-ouvre-des-enquetes-anti-subventions-visant-des-groupes-chinoi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onsilium.europa.eu/fr/press/press-releases/2024/02/06/net-zero-industry-act-council-and-parliament-strike-a-deal-to-boost-eu-s-green-industry/" TargetMode="External"/><Relationship Id="rId3" Type="http://schemas.openxmlformats.org/officeDocument/2006/relationships/hyperlink" Target="https://www.legifrance.gouv.fr/jorf/id/JORFTEXT000049386027" TargetMode="External"/><Relationship Id="rId7" Type="http://schemas.openxmlformats.org/officeDocument/2006/relationships/hyperlink" Target="https://single-market-economy.ec.europa.eu/publications/net-zero-industry-act_en?prefLang=fr"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blog.gossement-avocats.com/blog/environnement/solaire-le-gouvernement-propose-projet-de-loi" TargetMode="External"/><Relationship Id="rId5" Type="http://schemas.openxmlformats.org/officeDocument/2006/relationships/hyperlink" Target="https://blog.gossement-avocats.com/blog/environnement/veille-responsabilite-elargie-du-producteur-la-loi-n-2024-364-du-22-avril-2024-elargit-le-champ-d-application-de-la-filiere-piles-et-accumulateurs-aux-batteries-ainsi-que-la-notion-de-producteur" TargetMode="External"/><Relationship Id="rId10" Type="http://schemas.openxmlformats.org/officeDocument/2006/relationships/image" Target="../media/image3.png"/><Relationship Id="rId4" Type="http://schemas.openxmlformats.org/officeDocument/2006/relationships/hyperlink" Target="https://www.legifrance.gouv.fr/jorf/id/JORFTEXT000049453263" TargetMode="External"/><Relationship Id="rId9" Type="http://schemas.openxmlformats.org/officeDocument/2006/relationships/hyperlink" Target="https://www.europarl.europa.eu/news/fr/press-room/20240419IPR20568/une-loi-pour-stimuler-la-production-de-technologies-a-emission-nette-zero"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blog.gossement-avocats.com/blog/environnement/une-commune-a-t-elle-le-droit-de-participer-au-capital-d-une-societe-de-production-d-energie-renouvelable-alors-qu-elle"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www.legifrance.gouv.fr/ceta/id/CETATEXT000049445832" TargetMode="External"/><Relationship Id="rId4" Type="http://schemas.openxmlformats.org/officeDocument/2006/relationships/hyperlink" Target="https://blog.gossement-avocats.com/blog/environnement/conseil-d-etat-18-avril-2024-n-47114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b="15625"/>
          <a:stretch/>
        </p:blipFill>
        <p:spPr>
          <a:xfrm>
            <a:off x="0" y="-1"/>
            <a:ext cx="12192000" cy="6858001"/>
          </a:xfrm>
          <a:prstGeom prst="rect">
            <a:avLst/>
          </a:prstGeom>
        </p:spPr>
      </p:pic>
      <p:sp>
        <p:nvSpPr>
          <p:cNvPr id="10" name="Rectangle 9"/>
          <p:cNvSpPr/>
          <p:nvPr/>
        </p:nvSpPr>
        <p:spPr>
          <a:xfrm>
            <a:off x="0" y="-1"/>
            <a:ext cx="7240772" cy="6858000"/>
          </a:xfrm>
          <a:prstGeom prst="rect">
            <a:avLst/>
          </a:prstGeom>
          <a:solidFill>
            <a:srgbClr val="0B4987">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402958" y="4795284"/>
            <a:ext cx="2434856" cy="338554"/>
          </a:xfrm>
          <a:prstGeom prst="rect">
            <a:avLst/>
          </a:prstGeom>
          <a:noFill/>
        </p:spPr>
        <p:txBody>
          <a:bodyPr wrap="square" rtlCol="0">
            <a:spAutoFit/>
          </a:bodyPr>
          <a:lstStyle/>
          <a:p>
            <a:pPr algn="ctr"/>
            <a:r>
              <a:rPr lang="fr-FR" sz="1600">
                <a:solidFill>
                  <a:schemeClr val="bg1"/>
                </a:solidFill>
                <a:latin typeface="Arial" panose="020B0604020202020204" pitchFamily="34" charset="0"/>
                <a:cs typeface="Arial" panose="020B0604020202020204" pitchFamily="34" charset="0"/>
              </a:rPr>
              <a:t>29 Avril 2024</a:t>
            </a:r>
            <a:endParaRPr lang="fr-FR" sz="1600" dirty="0">
              <a:solidFill>
                <a:schemeClr val="bg1"/>
              </a:solidFill>
              <a:latin typeface="Arial" panose="020B0604020202020204" pitchFamily="34" charset="0"/>
              <a:cs typeface="Arial" panose="020B0604020202020204" pitchFamily="34" charset="0"/>
            </a:endParaRPr>
          </a:p>
        </p:txBody>
      </p:sp>
      <p:sp>
        <p:nvSpPr>
          <p:cNvPr id="7" name="ZoneTexte 6"/>
          <p:cNvSpPr txBox="1"/>
          <p:nvPr/>
        </p:nvSpPr>
        <p:spPr>
          <a:xfrm>
            <a:off x="-611372" y="1472073"/>
            <a:ext cx="8463516" cy="2308324"/>
          </a:xfrm>
          <a:prstGeom prst="rect">
            <a:avLst/>
          </a:prstGeom>
          <a:noFill/>
        </p:spPr>
        <p:txBody>
          <a:bodyPr wrap="square" rtlCol="0">
            <a:spAutoFit/>
          </a:bodyPr>
          <a:lstStyle/>
          <a:p>
            <a:pPr algn="ctr"/>
            <a:r>
              <a:rPr lang="fr-FR" sz="4800" b="1">
                <a:solidFill>
                  <a:schemeClr val="bg1"/>
                </a:solidFill>
                <a:latin typeface="Futura Md BT" panose="020B0602020204020303" pitchFamily="34" charset="0"/>
              </a:rPr>
              <a:t>Réunion d’actualités</a:t>
            </a:r>
          </a:p>
          <a:p>
            <a:pPr algn="ctr"/>
            <a:r>
              <a:rPr lang="fr-FR" sz="4800" b="1">
                <a:solidFill>
                  <a:schemeClr val="bg1"/>
                </a:solidFill>
                <a:latin typeface="Futura Md BT" panose="020B0602020204020303" pitchFamily="34" charset="0"/>
              </a:rPr>
              <a:t>Experts Energies</a:t>
            </a:r>
          </a:p>
          <a:p>
            <a:pPr algn="ctr"/>
            <a:endParaRPr lang="fr-FR" sz="4800" b="1">
              <a:solidFill>
                <a:schemeClr val="bg1"/>
              </a:solidFill>
              <a:latin typeface="Futura Md BT" panose="020B0602020204020303" pitchFamily="34" charset="0"/>
            </a:endParaRPr>
          </a:p>
        </p:txBody>
      </p:sp>
      <p:pic>
        <p:nvPicPr>
          <p:cNvPr id="11" name="Image 10">
            <a:extLst>
              <a:ext uri="{FF2B5EF4-FFF2-40B4-BE49-F238E27FC236}">
                <a16:creationId xmlns:a16="http://schemas.microsoft.com/office/drawing/2014/main" id="{F513E49C-A942-4A16-9468-465C0BB6CD01}"/>
              </a:ext>
            </a:extLst>
          </p:cNvPr>
          <p:cNvPicPr>
            <a:picLocks noChangeAspect="1"/>
          </p:cNvPicPr>
          <p:nvPr/>
        </p:nvPicPr>
        <p:blipFill>
          <a:blip r:embed="rId4"/>
          <a:stretch>
            <a:fillRect/>
          </a:stretch>
        </p:blipFill>
        <p:spPr>
          <a:xfrm>
            <a:off x="3285106" y="5705812"/>
            <a:ext cx="887424" cy="885825"/>
          </a:xfrm>
          <a:prstGeom prst="rect">
            <a:avLst/>
          </a:prstGeom>
        </p:spPr>
      </p:pic>
    </p:spTree>
    <p:extLst>
      <p:ext uri="{BB962C8B-B14F-4D97-AF65-F5344CB8AC3E}">
        <p14:creationId xmlns:p14="http://schemas.microsoft.com/office/powerpoint/2010/main" val="3077632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384721"/>
          </a:xfrm>
        </p:spPr>
        <p:txBody>
          <a:bodyPr>
            <a:normAutofit fontScale="90000"/>
          </a:bodyPr>
          <a:lstStyle/>
          <a:p>
            <a:r>
              <a:rPr lang="fr-FR" dirty="0"/>
              <a:t>4/ Actualités Commission Energies</a:t>
            </a:r>
          </a:p>
        </p:txBody>
      </p:sp>
      <p:pic>
        <p:nvPicPr>
          <p:cNvPr id="4" name="Image 5">
            <a:extLst>
              <a:ext uri="{FF2B5EF4-FFF2-40B4-BE49-F238E27FC236}">
                <a16:creationId xmlns:a16="http://schemas.microsoft.com/office/drawing/2014/main" id="{33A05FD6-5884-C29E-77BC-6FD1BEC7CA37}"/>
              </a:ext>
            </a:extLst>
          </p:cNvPr>
          <p:cNvPicPr>
            <a:picLocks noChangeAspect="1"/>
          </p:cNvPicPr>
          <p:nvPr/>
        </p:nvPicPr>
        <p:blipFill>
          <a:blip r:embed="rId3"/>
          <a:stretch>
            <a:fillRect/>
          </a:stretch>
        </p:blipFill>
        <p:spPr>
          <a:xfrm>
            <a:off x="11235876" y="6306073"/>
            <a:ext cx="412712" cy="411968"/>
          </a:xfrm>
          <a:prstGeom prst="rect">
            <a:avLst/>
          </a:prstGeom>
        </p:spPr>
      </p:pic>
      <p:sp>
        <p:nvSpPr>
          <p:cNvPr id="5" name="Rectangle 1">
            <a:extLst>
              <a:ext uri="{FF2B5EF4-FFF2-40B4-BE49-F238E27FC236}">
                <a16:creationId xmlns:a16="http://schemas.microsoft.com/office/drawing/2014/main" id="{04A02019-4754-EFFA-6BEB-2C56DB932FD0}"/>
              </a:ext>
            </a:extLst>
          </p:cNvPr>
          <p:cNvSpPr>
            <a:spLocks noGrp="1" noChangeArrowheads="1"/>
          </p:cNvSpPr>
          <p:nvPr>
            <p:ph idx="1"/>
          </p:nvPr>
        </p:nvSpPr>
        <p:spPr bwMode="auto">
          <a:xfrm>
            <a:off x="375700" y="1240834"/>
            <a:ext cx="11066532" cy="17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fr-FR" altLang="fr-FR" sz="1600" b="1" dirty="0"/>
              <a:t>Sondage envoyé le 15 11 23 </a:t>
            </a:r>
            <a:r>
              <a:rPr lang="fr-FR" altLang="fr-FR" sz="1600" dirty="0"/>
              <a:t>à</a:t>
            </a:r>
            <a:r>
              <a:rPr lang="fr-FR" altLang="fr-FR" sz="1600" b="1" dirty="0"/>
              <a:t> </a:t>
            </a:r>
            <a:r>
              <a:rPr lang="fr-FR" altLang="fr-FR" sz="1600" dirty="0"/>
              <a:t>l’ensemble des membres de la Commission: </a:t>
            </a:r>
            <a:r>
              <a:rPr lang="fr-FR" sz="1600" dirty="0">
                <a:hlinkClick r:id="rId4">
                  <a:extLst>
                    <a:ext uri="{A12FA001-AC4F-418D-AE19-62706E023703}">
                      <ahyp:hlinkClr xmlns:ahyp="http://schemas.microsoft.com/office/drawing/2018/hyperlinkcolor" val="tx"/>
                    </a:ext>
                  </a:extLst>
                </a:hlinkClick>
              </a:rPr>
              <a:t>https://forms.office.com/Pages/ResponsePage.aspx?id=DQSIkWdsW0yxEjajBLZtrQAAAAAAAAAAAAMAAGfyFZJURTlVNEpDSVc2RFRQMzhZTDA4Wlo4RVFIQS4u</a:t>
            </a:r>
            <a:r>
              <a:rPr lang="fr-FR" altLang="fr-FR" sz="1600" dirty="0"/>
              <a:t> </a:t>
            </a:r>
          </a:p>
          <a:p>
            <a:pPr marL="0" marR="0" lvl="0" indent="0" algn="l" defTabSz="914400" rtl="0" eaLnBrk="0" fontAlgn="base" latinLnBrk="0" hangingPunct="0">
              <a:lnSpc>
                <a:spcPct val="100000"/>
              </a:lnSpc>
              <a:spcBef>
                <a:spcPct val="0"/>
              </a:spcBef>
              <a:spcAft>
                <a:spcPct val="0"/>
              </a:spcAft>
              <a:buClrTx/>
              <a:buSzTx/>
              <a:buFontTx/>
              <a:buChar char="•"/>
              <a:tabLst/>
            </a:pPr>
            <a:endParaRPr lang="fr-FR" altLang="fr-FR" sz="16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Sondage">
            <a:extLst>
              <a:ext uri="{FF2B5EF4-FFF2-40B4-BE49-F238E27FC236}">
                <a16:creationId xmlns:a16="http://schemas.microsoft.com/office/drawing/2014/main" id="{538616C2-B5AF-82BA-37F0-1E84E3BD46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5636" y="3094463"/>
            <a:ext cx="3495675" cy="130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5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5656" y="376058"/>
            <a:ext cx="10962566" cy="702115"/>
          </a:xfrm>
        </p:spPr>
        <p:txBody>
          <a:bodyPr>
            <a:normAutofit/>
          </a:bodyPr>
          <a:lstStyle/>
          <a:p>
            <a:r>
              <a:rPr lang="fr-FR" dirty="0"/>
              <a:t>Résultats du sondage (1/3) </a:t>
            </a:r>
          </a:p>
        </p:txBody>
      </p:sp>
      <p:sp>
        <p:nvSpPr>
          <p:cNvPr id="9" name="TextBox 8">
            <a:extLst>
              <a:ext uri="{FF2B5EF4-FFF2-40B4-BE49-F238E27FC236}">
                <a16:creationId xmlns:a16="http://schemas.microsoft.com/office/drawing/2014/main" id="{02CDD068-7D39-A876-A41D-CFD0BE05697E}"/>
              </a:ext>
            </a:extLst>
          </p:cNvPr>
          <p:cNvSpPr txBox="1"/>
          <p:nvPr/>
        </p:nvSpPr>
        <p:spPr>
          <a:xfrm>
            <a:off x="558383" y="1521815"/>
            <a:ext cx="9589957" cy="4370427"/>
          </a:xfrm>
          <a:prstGeom prst="rect">
            <a:avLst/>
          </a:prstGeom>
          <a:noFill/>
        </p:spPr>
        <p:txBody>
          <a:bodyPr wrap="square">
            <a:spAutoFit/>
          </a:bodyPr>
          <a:lstStyle/>
          <a:p>
            <a:pPr algn="just"/>
            <a:r>
              <a:rPr lang="fr-FR" sz="2000" b="1" dirty="0">
                <a:solidFill>
                  <a:prstClr val="black"/>
                </a:solidFill>
              </a:rPr>
              <a:t>Bonne participation</a:t>
            </a:r>
            <a:r>
              <a:rPr lang="fr-FR" sz="2000" dirty="0">
                <a:solidFill>
                  <a:prstClr val="black"/>
                </a:solidFill>
              </a:rPr>
              <a:t>: 28 réponses d’expert sur environ une trentaine d’experts (v. 22 réponses en 2023).</a:t>
            </a:r>
          </a:p>
          <a:p>
            <a:pPr marR="0" lvl="0" algn="just" defTabSz="914400" rtl="0" eaLnBrk="1" fontAlgn="auto" latinLnBrk="0" hangingPunct="1">
              <a:lnSpc>
                <a:spcPct val="100000"/>
              </a:lnSpc>
              <a:spcBef>
                <a:spcPts val="0"/>
              </a:spcBef>
              <a:spcAft>
                <a:spcPts val="0"/>
              </a:spcAft>
              <a:buClrTx/>
              <a:buSzTx/>
              <a:tabLst/>
              <a:defRPr/>
            </a:pPr>
            <a:endParaRPr lang="fr-FR" sz="2000" b="1" dirty="0">
              <a:solidFill>
                <a:prstClr val="black"/>
              </a:solidFill>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r>
              <a:rPr lang="fr-FR" sz="2000" b="1" u="sng" dirty="0">
                <a:solidFill>
                  <a:prstClr val="black"/>
                </a:solidFill>
                <a:latin typeface="Calibri" panose="020F0502020204030204"/>
              </a:rPr>
              <a:t>QUEL EST LE BILAN DE LA COMMISSION EN 2023 ?</a:t>
            </a:r>
          </a:p>
          <a:p>
            <a:pPr marR="0" lvl="0" algn="just" defTabSz="914400" rtl="0" eaLnBrk="1" fontAlgn="auto" latinLnBrk="0" hangingPunct="1">
              <a:lnSpc>
                <a:spcPct val="100000"/>
              </a:lnSpc>
              <a:spcBef>
                <a:spcPts val="0"/>
              </a:spcBef>
              <a:spcAft>
                <a:spcPts val="0"/>
              </a:spcAft>
              <a:buClrTx/>
              <a:buSzTx/>
              <a:tabLst/>
              <a:defRPr/>
            </a:pPr>
            <a:endParaRPr lang="fr-FR" dirty="0">
              <a:solidFill>
                <a:prstClr val="black"/>
              </a:solidFill>
              <a:latin typeface="Calibri" panose="020F0502020204030204"/>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solidFill>
                  <a:prstClr val="black"/>
                </a:solidFill>
                <a:latin typeface="Calibri" panose="020F0502020204030204"/>
              </a:rPr>
              <a:t>Fidélité de nos experts: </a:t>
            </a:r>
            <a:r>
              <a:rPr lang="fr-FR" b="1" dirty="0">
                <a:solidFill>
                  <a:prstClr val="black"/>
                </a:solidFill>
                <a:latin typeface="Calibri" panose="020F0502020204030204"/>
              </a:rPr>
              <a:t>environ 30% </a:t>
            </a:r>
            <a:r>
              <a:rPr lang="fr-FR" dirty="0">
                <a:solidFill>
                  <a:prstClr val="black"/>
                </a:solidFill>
                <a:latin typeface="Calibri" panose="020F0502020204030204"/>
              </a:rPr>
              <a:t>des experts font partis de la Commission depuis son origine (début 2022), 40% depuis au moins un an et 30% depuis moins d’un an.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solidFill>
                  <a:prstClr val="black"/>
                </a:solidFill>
                <a:latin typeface="Calibri" panose="020F0502020204030204"/>
              </a:rPr>
              <a:t>Les motivations des experts à rejoindre la Commission sont majoritairement pour (i) </a:t>
            </a:r>
            <a:r>
              <a:rPr lang="fr-FR" b="1" dirty="0">
                <a:solidFill>
                  <a:prstClr val="black"/>
                </a:solidFill>
                <a:latin typeface="Calibri" panose="020F0502020204030204"/>
              </a:rPr>
              <a:t>partager des connaissances (40%) </a:t>
            </a:r>
            <a:r>
              <a:rPr lang="fr-FR" dirty="0">
                <a:solidFill>
                  <a:prstClr val="black"/>
                </a:solidFill>
                <a:latin typeface="Calibri" panose="020F0502020204030204"/>
              </a:rPr>
              <a:t>(ii) rencontrer des experts d’autres secteurs d’activités en lien avec l’Energie (35%) (iii) bénéficier d’un suivi de l’actualité juridique.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1" dirty="0">
                <a:solidFill>
                  <a:prstClr val="black"/>
                </a:solidFill>
                <a:latin typeface="Calibri" panose="020F0502020204030204"/>
              </a:rPr>
              <a:t>Environ 50% de nos experts ont participé à au moins 2 réunions </a:t>
            </a:r>
            <a:r>
              <a:rPr lang="fr-FR" dirty="0">
                <a:solidFill>
                  <a:prstClr val="black"/>
                </a:solidFill>
                <a:latin typeface="Calibri" panose="020F0502020204030204"/>
              </a:rPr>
              <a:t>de la Commission Energies sur les 4 réalisées en 2023 et </a:t>
            </a:r>
            <a:r>
              <a:rPr lang="fr-FR" b="1" dirty="0">
                <a:solidFill>
                  <a:prstClr val="black"/>
                </a:solidFill>
                <a:latin typeface="Calibri" panose="020F0502020204030204"/>
              </a:rPr>
              <a:t>35% n’ont participé à aucune réunion</a:t>
            </a:r>
            <a:r>
              <a:rPr lang="fr-FR" dirty="0">
                <a:solidFill>
                  <a:prstClr val="black"/>
                </a:solidFill>
                <a:latin typeface="Calibri" panose="020F0502020204030204"/>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1" dirty="0">
                <a:solidFill>
                  <a:prstClr val="black"/>
                </a:solidFill>
                <a:latin typeface="Calibri" panose="020F0502020204030204"/>
              </a:rPr>
              <a:t>72% des experts considèrent que la durée des réunions de la Commission est adaptée</a:t>
            </a:r>
            <a:r>
              <a:rPr lang="fr-FR" dirty="0">
                <a:solidFill>
                  <a:prstClr val="black"/>
                </a:solidFill>
                <a:latin typeface="Calibri" panose="020F0502020204030204"/>
              </a:rPr>
              <a:t> (idem 2022) et 15% ne se prononcent pas.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age 5">
            <a:extLst>
              <a:ext uri="{FF2B5EF4-FFF2-40B4-BE49-F238E27FC236}">
                <a16:creationId xmlns:a16="http://schemas.microsoft.com/office/drawing/2014/main" id="{57AC95BD-DCF3-D138-A820-2CAD694A8E11}"/>
              </a:ext>
            </a:extLst>
          </p:cNvPr>
          <p:cNvPicPr>
            <a:picLocks noChangeAspect="1"/>
          </p:cNvPicPr>
          <p:nvPr/>
        </p:nvPicPr>
        <p:blipFill>
          <a:blip r:embed="rId3"/>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1874506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5656" y="376058"/>
            <a:ext cx="10962566" cy="702115"/>
          </a:xfrm>
        </p:spPr>
        <p:txBody>
          <a:bodyPr>
            <a:normAutofit/>
          </a:bodyPr>
          <a:lstStyle/>
          <a:p>
            <a:r>
              <a:rPr lang="fr-FR" dirty="0"/>
              <a:t>Résultats du sondage (2/3) </a:t>
            </a:r>
          </a:p>
        </p:txBody>
      </p:sp>
      <p:sp>
        <p:nvSpPr>
          <p:cNvPr id="9" name="TextBox 8">
            <a:extLst>
              <a:ext uri="{FF2B5EF4-FFF2-40B4-BE49-F238E27FC236}">
                <a16:creationId xmlns:a16="http://schemas.microsoft.com/office/drawing/2014/main" id="{02CDD068-7D39-A876-A41D-CFD0BE05697E}"/>
              </a:ext>
            </a:extLst>
          </p:cNvPr>
          <p:cNvSpPr txBox="1"/>
          <p:nvPr/>
        </p:nvSpPr>
        <p:spPr>
          <a:xfrm>
            <a:off x="558383" y="1521815"/>
            <a:ext cx="9589957" cy="1754326"/>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solidFill>
                  <a:prstClr val="black"/>
                </a:solidFill>
                <a:latin typeface="Calibri" panose="020F0502020204030204"/>
              </a:rPr>
              <a:t>67% des experts interrogés considèrent que les travaux de la Commission répondent à leurs attentes et </a:t>
            </a:r>
            <a:r>
              <a:rPr lang="fr-FR" b="1" dirty="0">
                <a:solidFill>
                  <a:prstClr val="black"/>
                </a:solidFill>
                <a:latin typeface="Calibri" panose="020F0502020204030204"/>
              </a:rPr>
              <a:t>25% ne se prononcent pas</a:t>
            </a:r>
            <a:r>
              <a:rPr lang="fr-FR" dirty="0">
                <a:solidFill>
                  <a:prstClr val="black"/>
                </a:solidFill>
                <a:latin typeface="Calibri" panose="020F0502020204030204"/>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1" dirty="0">
                <a:solidFill>
                  <a:prstClr val="black"/>
                </a:solidFill>
                <a:latin typeface="Calibri" panose="020F0502020204030204"/>
              </a:rPr>
              <a:t>57% des experts ont participé à au moins un webinaire </a:t>
            </a:r>
            <a:r>
              <a:rPr lang="fr-FR" dirty="0">
                <a:solidFill>
                  <a:prstClr val="black"/>
                </a:solidFill>
                <a:latin typeface="Calibri" panose="020F0502020204030204"/>
              </a:rPr>
              <a:t>en 2023 et 40% à aucun.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1" dirty="0">
                <a:solidFill>
                  <a:prstClr val="black"/>
                </a:solidFill>
                <a:latin typeface="Calibri" panose="020F0502020204030204"/>
              </a:rPr>
              <a:t>60% des experts considèrent que les webinaires ont été de très bonne ou de bonne qualité </a:t>
            </a:r>
            <a:r>
              <a:rPr lang="fr-FR" dirty="0">
                <a:solidFill>
                  <a:prstClr val="black"/>
                </a:solidFill>
                <a:latin typeface="Calibri" panose="020F0502020204030204"/>
              </a:rPr>
              <a:t>et 40% ne se prononcent pas.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age 5">
            <a:extLst>
              <a:ext uri="{FF2B5EF4-FFF2-40B4-BE49-F238E27FC236}">
                <a16:creationId xmlns:a16="http://schemas.microsoft.com/office/drawing/2014/main" id="{57AC95BD-DCF3-D138-A820-2CAD694A8E11}"/>
              </a:ext>
            </a:extLst>
          </p:cNvPr>
          <p:cNvPicPr>
            <a:picLocks noChangeAspect="1"/>
          </p:cNvPicPr>
          <p:nvPr/>
        </p:nvPicPr>
        <p:blipFill>
          <a:blip r:embed="rId3"/>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3126510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5656" y="376058"/>
            <a:ext cx="10962566" cy="702115"/>
          </a:xfrm>
        </p:spPr>
        <p:txBody>
          <a:bodyPr>
            <a:normAutofit/>
          </a:bodyPr>
          <a:lstStyle/>
          <a:p>
            <a:r>
              <a:rPr lang="fr-FR" dirty="0"/>
              <a:t>Résultats du sondage </a:t>
            </a:r>
            <a:r>
              <a:rPr lang="fr-FR"/>
              <a:t>(3/3) </a:t>
            </a:r>
            <a:endParaRPr lang="fr-FR" dirty="0"/>
          </a:p>
        </p:txBody>
      </p:sp>
      <p:sp>
        <p:nvSpPr>
          <p:cNvPr id="9" name="TextBox 8">
            <a:extLst>
              <a:ext uri="{FF2B5EF4-FFF2-40B4-BE49-F238E27FC236}">
                <a16:creationId xmlns:a16="http://schemas.microsoft.com/office/drawing/2014/main" id="{02CDD068-7D39-A876-A41D-CFD0BE05697E}"/>
              </a:ext>
            </a:extLst>
          </p:cNvPr>
          <p:cNvSpPr txBox="1"/>
          <p:nvPr/>
        </p:nvSpPr>
        <p:spPr>
          <a:xfrm>
            <a:off x="558383" y="1521815"/>
            <a:ext cx="9589957"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solidFill>
                  <a:prstClr val="black"/>
                </a:solidFill>
                <a:latin typeface="Calibri" panose="020F0502020204030204"/>
              </a:rPr>
              <a:t>QUELLES PERSPECTIVES POUR 2024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Les experts proposent de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nouveaux thèmes de réflexion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autour de:</a:t>
            </a:r>
          </a:p>
          <a:p>
            <a:pPr marR="0" lvl="0" algn="l" defTabSz="914400" rtl="0" eaLnBrk="1" fontAlgn="auto" latinLnBrk="0" hangingPunct="1">
              <a:lnSpc>
                <a:spcPct val="100000"/>
              </a:lnSpc>
              <a:spcBef>
                <a:spcPts val="0"/>
              </a:spcBef>
              <a:spcAft>
                <a:spcPts val="0"/>
              </a:spcAft>
              <a:buClrTx/>
              <a:buSzTx/>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fr-FR" dirty="0">
                <a:solidFill>
                  <a:prstClr val="black"/>
                </a:solidFill>
                <a:latin typeface="Calibri" panose="020F0502020204030204"/>
              </a:rPr>
              <a:t>Les PPA et les évolutions de la réglementation, le partage des responsabilités entre un agrégateur, un producteur d'énergie et un client, les exigences légales pour la conclusion d'un C-PPA dans d’autres pays européens, risques et opportunités des montages de PPA,</a:t>
            </a:r>
          </a:p>
          <a:p>
            <a:pPr marL="285750" lvl="0" indent="-285750" algn="just">
              <a:buFontTx/>
              <a:buChar char="-"/>
              <a:defRPr/>
            </a:pPr>
            <a:r>
              <a:rPr lang="fr-FR" dirty="0">
                <a:solidFill>
                  <a:prstClr val="black"/>
                </a:solidFill>
                <a:latin typeface="Calibri" panose="020F0502020204030204"/>
              </a:rPr>
              <a:t>La politique de souveraineté énergétique, loi d’accélération sur les ENR, le </a:t>
            </a:r>
            <a:r>
              <a:rPr lang="fr-FR" dirty="0" err="1">
                <a:solidFill>
                  <a:prstClr val="black"/>
                </a:solidFill>
                <a:latin typeface="Calibri" panose="020F0502020204030204"/>
              </a:rPr>
              <a:t>carbon</a:t>
            </a:r>
            <a:r>
              <a:rPr lang="fr-FR" dirty="0">
                <a:solidFill>
                  <a:prstClr val="black"/>
                </a:solidFill>
                <a:latin typeface="Calibri" panose="020F0502020204030204"/>
              </a:rPr>
              <a:t> capture and </a:t>
            </a:r>
            <a:r>
              <a:rPr lang="fr-FR" dirty="0" err="1">
                <a:solidFill>
                  <a:prstClr val="black"/>
                </a:solidFill>
                <a:latin typeface="Calibri" panose="020F0502020204030204"/>
              </a:rPr>
              <a:t>storage</a:t>
            </a:r>
            <a:r>
              <a:rPr lang="fr-FR" dirty="0">
                <a:solidFill>
                  <a:prstClr val="black"/>
                </a:solidFill>
                <a:latin typeface="Calibri" panose="020F0502020204030204"/>
              </a:rPr>
              <a:t> (CCUS),</a:t>
            </a:r>
            <a:r>
              <a:rPr lang="fr-FR" dirty="0">
                <a:solidFill>
                  <a:prstClr val="black"/>
                </a:solidFill>
              </a:rPr>
              <a:t> Loi industrie verte, l’</a:t>
            </a:r>
            <a:r>
              <a:rPr lang="fr-FR" dirty="0" err="1">
                <a:solidFill>
                  <a:prstClr val="black"/>
                </a:solidFill>
              </a:rPr>
              <a:t>agrivoltaïsme</a:t>
            </a:r>
            <a:r>
              <a:rPr lang="fr-FR" dirty="0">
                <a:solidFill>
                  <a:prstClr val="black"/>
                </a:solidFill>
              </a:rPr>
              <a:t>,</a:t>
            </a:r>
            <a:endParaRPr lang="fr-FR" dirty="0">
              <a:solidFill>
                <a:prstClr val="black"/>
              </a:solidFill>
              <a:latin typeface="Calibri" panose="020F0502020204030204"/>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fr-FR" dirty="0">
                <a:solidFill>
                  <a:prstClr val="black"/>
                </a:solidFill>
                <a:latin typeface="Calibri" panose="020F0502020204030204"/>
              </a:rPr>
              <a:t>Le cadre règlementaire de la production, de la fourniture, et de l'achat de biogaz,</a:t>
            </a:r>
          </a:p>
          <a:p>
            <a:pPr marL="285750" lvl="0" indent="-285750" algn="just">
              <a:buFontTx/>
              <a:buChar char="-"/>
              <a:defRPr/>
            </a:pPr>
            <a:r>
              <a:rPr lang="fr-FR" dirty="0">
                <a:solidFill>
                  <a:prstClr val="black"/>
                </a:solidFill>
                <a:latin typeface="Calibri" panose="020F0502020204030204"/>
              </a:rPr>
              <a:t>Les </a:t>
            </a:r>
            <a:r>
              <a:rPr lang="fr-FR" dirty="0">
                <a:solidFill>
                  <a:prstClr val="black"/>
                </a:solidFill>
              </a:rPr>
              <a:t>problématiques techniques et juridiques </a:t>
            </a:r>
            <a:r>
              <a:rPr lang="fr-FR" dirty="0">
                <a:solidFill>
                  <a:prstClr val="black"/>
                </a:solidFill>
                <a:latin typeface="Calibri" panose="020F0502020204030204"/>
              </a:rPr>
              <a:t>relatives aux solutions de stockage de l'électricité (batteries) et sa distribution (bornes électriques); Panneaux </a:t>
            </a:r>
            <a:r>
              <a:rPr lang="fr-FR" dirty="0" err="1">
                <a:solidFill>
                  <a:prstClr val="black"/>
                </a:solidFill>
                <a:latin typeface="Calibri" panose="020F0502020204030204"/>
              </a:rPr>
              <a:t>photovoltaiques</a:t>
            </a:r>
            <a:r>
              <a:rPr lang="fr-FR" dirty="0">
                <a:solidFill>
                  <a:prstClr val="black"/>
                </a:solidFill>
                <a:latin typeface="Calibri" panose="020F0502020204030204"/>
              </a:rPr>
              <a:t> : montages juridiques.</a:t>
            </a:r>
          </a:p>
          <a:p>
            <a:pPr marL="285750" indent="-285750" algn="just">
              <a:buFont typeface="Arial" panose="020B0604020202020204" pitchFamily="34" charset="0"/>
              <a:buChar char="•"/>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S’ouvrir sur l’international.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Des idées d’amélioration </a:t>
            </a:r>
            <a:r>
              <a:rPr lang="fr-FR" dirty="0">
                <a:solidFill>
                  <a:prstClr val="black"/>
                </a:solidFill>
              </a:rPr>
              <a:t>: Mise en place d'un forum d’échange, mise en place de sous-groupes pour améliorer l’interaction, améliorer la convivialité (</a:t>
            </a:r>
            <a:r>
              <a:rPr lang="fr-FR" dirty="0" err="1">
                <a:solidFill>
                  <a:prstClr val="black"/>
                </a:solidFill>
              </a:rPr>
              <a:t>afterwork</a:t>
            </a:r>
            <a:r>
              <a:rPr lang="fr-FR" dirty="0">
                <a:solidFill>
                  <a:prstClr val="black"/>
                </a:solidFill>
              </a:rPr>
              <a:t> avec une personnalité, réunions en présentiel)</a:t>
            </a:r>
            <a:r>
              <a:rPr lang="fr-FR" dirty="0">
                <a:solidFill>
                  <a:prstClr val="black"/>
                </a:solidFill>
                <a:latin typeface="Calibri" panose="020F0502020204030204"/>
              </a:rPr>
              <a:t>.</a:t>
            </a:r>
            <a:endParaRPr lang="fr-FR" dirty="0">
              <a:solidFill>
                <a:prstClr val="black"/>
              </a:solidFill>
            </a:endParaRPr>
          </a:p>
        </p:txBody>
      </p:sp>
      <p:pic>
        <p:nvPicPr>
          <p:cNvPr id="3" name="Image 5">
            <a:extLst>
              <a:ext uri="{FF2B5EF4-FFF2-40B4-BE49-F238E27FC236}">
                <a16:creationId xmlns:a16="http://schemas.microsoft.com/office/drawing/2014/main" id="{5AEF1687-B9D5-7A19-3053-DEFBD686CF06}"/>
              </a:ext>
            </a:extLst>
          </p:cNvPr>
          <p:cNvPicPr>
            <a:picLocks noChangeAspect="1"/>
          </p:cNvPicPr>
          <p:nvPr/>
        </p:nvPicPr>
        <p:blipFill>
          <a:blip r:embed="rId3"/>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1794426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384721"/>
          </a:xfrm>
        </p:spPr>
        <p:txBody>
          <a:bodyPr>
            <a:normAutofit fontScale="90000"/>
          </a:bodyPr>
          <a:lstStyle/>
          <a:p>
            <a:r>
              <a:rPr lang="fr-FR" dirty="0"/>
              <a:t>4/ Actualités Commission Energies</a:t>
            </a:r>
          </a:p>
        </p:txBody>
      </p:sp>
      <p:pic>
        <p:nvPicPr>
          <p:cNvPr id="4" name="Image 5">
            <a:extLst>
              <a:ext uri="{FF2B5EF4-FFF2-40B4-BE49-F238E27FC236}">
                <a16:creationId xmlns:a16="http://schemas.microsoft.com/office/drawing/2014/main" id="{33A05FD6-5884-C29E-77BC-6FD1BEC7CA37}"/>
              </a:ext>
            </a:extLst>
          </p:cNvPr>
          <p:cNvPicPr>
            <a:picLocks noChangeAspect="1"/>
          </p:cNvPicPr>
          <p:nvPr/>
        </p:nvPicPr>
        <p:blipFill>
          <a:blip r:embed="rId3"/>
          <a:stretch>
            <a:fillRect/>
          </a:stretch>
        </p:blipFill>
        <p:spPr>
          <a:xfrm>
            <a:off x="11235876" y="6306073"/>
            <a:ext cx="412712" cy="411968"/>
          </a:xfrm>
          <a:prstGeom prst="rect">
            <a:avLst/>
          </a:prstGeom>
        </p:spPr>
      </p:pic>
      <p:sp>
        <p:nvSpPr>
          <p:cNvPr id="5" name="Rectangle 1">
            <a:extLst>
              <a:ext uri="{FF2B5EF4-FFF2-40B4-BE49-F238E27FC236}">
                <a16:creationId xmlns:a16="http://schemas.microsoft.com/office/drawing/2014/main" id="{04A02019-4754-EFFA-6BEB-2C56DB932FD0}"/>
              </a:ext>
            </a:extLst>
          </p:cNvPr>
          <p:cNvSpPr>
            <a:spLocks noGrp="1" noChangeArrowheads="1"/>
          </p:cNvSpPr>
          <p:nvPr>
            <p:ph idx="1"/>
          </p:nvPr>
        </p:nvSpPr>
        <p:spPr bwMode="auto">
          <a:xfrm>
            <a:off x="276138" y="1782778"/>
            <a:ext cx="11066532"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fr-FR" altLang="fr-FR" sz="1400" b="1" dirty="0"/>
              <a:t>Merci de liker / commenter / partager les publications AFJE </a:t>
            </a:r>
            <a:r>
              <a:rPr lang="fr-FR" altLang="fr-FR" sz="1400" dirty="0"/>
              <a:t>sur la confidentialité des avis des juristes d’entreprise: </a:t>
            </a:r>
          </a:p>
          <a:p>
            <a:pPr marL="0" marR="0" lvl="0" indent="0" algn="l" defTabSz="914400" rtl="0" eaLnBrk="0" fontAlgn="base" latinLnBrk="0" hangingPunct="0">
              <a:lnSpc>
                <a:spcPct val="100000"/>
              </a:lnSpc>
              <a:spcBef>
                <a:spcPct val="0"/>
              </a:spcBef>
              <a:spcAft>
                <a:spcPct val="0"/>
              </a:spcAft>
              <a:buClrTx/>
              <a:buSzTx/>
              <a:buFontTx/>
              <a:buChar char="•"/>
              <a:tabLst/>
            </a:pPr>
            <a:endParaRPr lang="fr-FR" altLang="fr-FR" sz="1400" dirty="0"/>
          </a:p>
          <a:p>
            <a:pPr marL="0" marR="0" lvl="0" indent="0" algn="l" defTabSz="914400" rtl="0" eaLnBrk="0" fontAlgn="base" latinLnBrk="0" hangingPunct="0">
              <a:lnSpc>
                <a:spcPct val="100000"/>
              </a:lnSpc>
              <a:spcBef>
                <a:spcPct val="0"/>
              </a:spcBef>
              <a:spcAft>
                <a:spcPct val="0"/>
              </a:spcAft>
              <a:buClrTx/>
              <a:buSzTx/>
              <a:buNone/>
              <a:tabLst/>
            </a:pPr>
            <a:r>
              <a:rPr lang="fr-FR" altLang="fr-FR" sz="1400" dirty="0"/>
              <a:t>💬❗"Avec la pression de la conformité d’une part et la pression géopolitique d’autre part, les entreprises et les filiales françaises pourraient réagir et prendre des mesures en conséquence" s'inquiète Jean-Philippe Gille, président de l'AFJE en attendant le vote demain de la PPL sur la confidentialité des consultations des juristes d'entreprise. </a:t>
            </a:r>
          </a:p>
          <a:p>
            <a:pPr marL="0" marR="0" lvl="0" indent="0" algn="l" defTabSz="914400" rtl="0" eaLnBrk="0" fontAlgn="base" latinLnBrk="0" hangingPunct="0">
              <a:lnSpc>
                <a:spcPct val="100000"/>
              </a:lnSpc>
              <a:spcBef>
                <a:spcPct val="0"/>
              </a:spcBef>
              <a:spcAft>
                <a:spcPct val="0"/>
              </a:spcAft>
              <a:buClrTx/>
              <a:buSzTx/>
              <a:buNone/>
              <a:tabLst/>
            </a:pPr>
            <a:r>
              <a:rPr lang="fr-FR" altLang="fr-FR" sz="1400" dirty="0"/>
              <a:t>👉🏼Retrouvez l'intégralité de l'article de Laurine </a:t>
            </a:r>
            <a:r>
              <a:rPr lang="fr-FR" altLang="fr-FR" sz="1400" dirty="0" err="1"/>
              <a:t>Tavitian</a:t>
            </a:r>
            <a:r>
              <a:rPr lang="fr-FR" altLang="fr-FR" sz="1400" dirty="0"/>
              <a:t> dans Actuel Direction Juridique : https://lnkd.in/egdq9ZpC </a:t>
            </a:r>
          </a:p>
          <a:p>
            <a:pPr marL="0" marR="0" lvl="0" indent="0" algn="l" defTabSz="914400" rtl="0" eaLnBrk="0" fontAlgn="base" latinLnBrk="0" hangingPunct="0">
              <a:lnSpc>
                <a:spcPct val="100000"/>
              </a:lnSpc>
              <a:spcBef>
                <a:spcPct val="0"/>
              </a:spcBef>
              <a:spcAft>
                <a:spcPct val="0"/>
              </a:spcAft>
              <a:buClrTx/>
              <a:buSzTx/>
              <a:buNone/>
              <a:tabLst/>
            </a:pPr>
            <a:endParaRPr lang="fr-FR" altLang="fr-FR" sz="1400" dirty="0"/>
          </a:p>
          <a:p>
            <a:pPr marL="0" marR="0" lvl="0" indent="0" algn="l" defTabSz="914400" rtl="0" eaLnBrk="0" fontAlgn="base" latinLnBrk="0" hangingPunct="0">
              <a:lnSpc>
                <a:spcPct val="100000"/>
              </a:lnSpc>
              <a:spcBef>
                <a:spcPct val="0"/>
              </a:spcBef>
              <a:spcAft>
                <a:spcPct val="0"/>
              </a:spcAft>
              <a:buClrTx/>
              <a:buSzTx/>
              <a:buNone/>
              <a:tabLst/>
            </a:pPr>
            <a:endParaRPr lang="fr-FR" altLang="fr-FR" sz="1400" dirty="0"/>
          </a:p>
          <a:p>
            <a:pPr marL="0" marR="0" lvl="0" indent="0" algn="l" defTabSz="914400" rtl="0" eaLnBrk="0" fontAlgn="base" latinLnBrk="0" hangingPunct="0">
              <a:lnSpc>
                <a:spcPct val="100000"/>
              </a:lnSpc>
              <a:spcBef>
                <a:spcPct val="0"/>
              </a:spcBef>
              <a:spcAft>
                <a:spcPct val="0"/>
              </a:spcAft>
              <a:buClrTx/>
              <a:buSzTx/>
              <a:buNone/>
              <a:tabLst/>
            </a:pPr>
            <a:endParaRPr lang="fr-FR" altLang="fr-FR" sz="1400" dirty="0"/>
          </a:p>
          <a:p>
            <a:pPr marL="0" marR="0" lvl="0" indent="0" algn="l" defTabSz="914400" rtl="0" eaLnBrk="0" fontAlgn="base" latinLnBrk="0" hangingPunct="0">
              <a:lnSpc>
                <a:spcPct val="100000"/>
              </a:lnSpc>
              <a:spcBef>
                <a:spcPct val="0"/>
              </a:spcBef>
              <a:spcAft>
                <a:spcPct val="0"/>
              </a:spcAft>
              <a:buClrTx/>
              <a:buSzTx/>
              <a:buFontTx/>
              <a:buChar char="•"/>
              <a:tabLst/>
            </a:pPr>
            <a:r>
              <a:rPr lang="fr-FR" altLang="fr-FR" sz="1400" b="1" dirty="0"/>
              <a:t>Date de la prochaine Commission ou webinaire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7378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p:cNvPicPr>
            <a:picLocks noChangeAspect="1"/>
          </p:cNvPicPr>
          <p:nvPr/>
        </p:nvPicPr>
        <p:blipFill rotWithShape="1">
          <a:blip r:embed="rId2" cstate="print">
            <a:extLst>
              <a:ext uri="{28A0092B-C50C-407E-A947-70E740481C1C}">
                <a14:useLocalDpi xmlns:a14="http://schemas.microsoft.com/office/drawing/2010/main" val="0"/>
              </a:ext>
            </a:extLst>
          </a:blip>
          <a:srcRect l="2250" t="10396" r="892" b="14310"/>
          <a:stretch/>
        </p:blipFill>
        <p:spPr>
          <a:xfrm>
            <a:off x="292620" y="883752"/>
            <a:ext cx="11478126" cy="5751094"/>
          </a:xfrm>
          <a:prstGeom prst="rect">
            <a:avLst/>
          </a:prstGeom>
        </p:spPr>
      </p:pic>
      <p:pic>
        <p:nvPicPr>
          <p:cNvPr id="20" name="Image 19"/>
          <p:cNvPicPr>
            <a:picLocks noChangeAspect="1"/>
          </p:cNvPicPr>
          <p:nvPr/>
        </p:nvPicPr>
        <p:blipFill rotWithShape="1">
          <a:blip r:embed="rId2" cstate="print">
            <a:extLst>
              <a:ext uri="{28A0092B-C50C-407E-A947-70E740481C1C}">
                <a14:useLocalDpi xmlns:a14="http://schemas.microsoft.com/office/drawing/2010/main" val="0"/>
              </a:ext>
            </a:extLst>
          </a:blip>
          <a:srcRect l="2250" t="10396" r="892" b="14310"/>
          <a:stretch/>
        </p:blipFill>
        <p:spPr>
          <a:xfrm>
            <a:off x="331037" y="852554"/>
            <a:ext cx="11478126" cy="5751094"/>
          </a:xfrm>
          <a:prstGeom prst="rect">
            <a:avLst/>
          </a:prstGeom>
        </p:spPr>
      </p:pic>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1" r="32" b="10216"/>
          <a:stretch/>
        </p:blipFill>
        <p:spPr>
          <a:xfrm>
            <a:off x="-62312" y="-14288"/>
            <a:ext cx="12187989" cy="6858000"/>
          </a:xfrm>
          <a:prstGeom prst="rect">
            <a:avLst/>
          </a:prstGeom>
        </p:spPr>
      </p:pic>
      <p:sp>
        <p:nvSpPr>
          <p:cNvPr id="2" name="ZoneTexte 1"/>
          <p:cNvSpPr txBox="1"/>
          <p:nvPr/>
        </p:nvSpPr>
        <p:spPr>
          <a:xfrm>
            <a:off x="603376" y="177229"/>
            <a:ext cx="11205787" cy="769441"/>
          </a:xfrm>
          <a:prstGeom prst="rect">
            <a:avLst/>
          </a:prstGeom>
          <a:noFill/>
        </p:spPr>
        <p:txBody>
          <a:bodyPr wrap="square" rtlCol="0">
            <a:spAutoFit/>
          </a:bodyPr>
          <a:lstStyle/>
          <a:p>
            <a:pPr algn="ctr"/>
            <a:r>
              <a:rPr lang="fr-FR" sz="4400" dirty="0">
                <a:solidFill>
                  <a:schemeClr val="bg1"/>
                </a:solidFill>
                <a:latin typeface="Futura Md BT" panose="020B0602020204020303" pitchFamily="34" charset="0"/>
              </a:rPr>
              <a:t>PROGRAMME 2024</a:t>
            </a: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8930" y="6205874"/>
            <a:ext cx="397774" cy="397774"/>
          </a:xfrm>
          <a:prstGeom prst="rect">
            <a:avLst/>
          </a:prstGeom>
        </p:spPr>
      </p:pic>
      <p:sp>
        <p:nvSpPr>
          <p:cNvPr id="16" name="Rectangle 15"/>
          <p:cNvSpPr/>
          <p:nvPr/>
        </p:nvSpPr>
        <p:spPr>
          <a:xfrm>
            <a:off x="5376904" y="6205874"/>
            <a:ext cx="1470274" cy="400110"/>
          </a:xfrm>
          <a:prstGeom prst="rect">
            <a:avLst/>
          </a:prstGeom>
        </p:spPr>
        <p:txBody>
          <a:bodyPr wrap="none">
            <a:spAutoFit/>
          </a:bodyPr>
          <a:lstStyle/>
          <a:p>
            <a:pPr algn="ctr"/>
            <a:r>
              <a:rPr lang="fr-FR" sz="2000" b="1" dirty="0">
                <a:solidFill>
                  <a:srgbClr val="01447B"/>
                </a:solidFill>
                <a:latin typeface="Futura Md BT" panose="020B0602020204020303" pitchFamily="34" charset="0"/>
              </a:rPr>
              <a:t>@</a:t>
            </a:r>
            <a:r>
              <a:rPr lang="fr-FR" sz="2000" b="1" dirty="0" err="1">
                <a:solidFill>
                  <a:srgbClr val="01447B"/>
                </a:solidFill>
                <a:latin typeface="Futura Md BT" panose="020B0602020204020303" pitchFamily="34" charset="0"/>
              </a:rPr>
              <a:t>afjeafje</a:t>
            </a:r>
            <a:r>
              <a:rPr lang="fr-FR" sz="2000" b="1" dirty="0">
                <a:solidFill>
                  <a:srgbClr val="01447B"/>
                </a:solidFill>
                <a:latin typeface="Futura Md BT" panose="020B0602020204020303" pitchFamily="34" charset="0"/>
              </a:rPr>
              <a:t>  </a:t>
            </a:r>
          </a:p>
        </p:txBody>
      </p:sp>
      <p:sp>
        <p:nvSpPr>
          <p:cNvPr id="8" name="Rectangle 7"/>
          <p:cNvSpPr/>
          <p:nvPr/>
        </p:nvSpPr>
        <p:spPr>
          <a:xfrm>
            <a:off x="612231" y="1371290"/>
            <a:ext cx="10196349" cy="584775"/>
          </a:xfrm>
          <a:prstGeom prst="rect">
            <a:avLst/>
          </a:prstGeom>
        </p:spPr>
        <p:txBody>
          <a:bodyPr wrap="square">
            <a:spAutoFit/>
          </a:bodyPr>
          <a:lstStyle/>
          <a:p>
            <a:pPr marL="457200" indent="-457200">
              <a:buFont typeface="Arial" panose="020B0604020202020204" pitchFamily="34" charset="0"/>
              <a:buChar char="•"/>
            </a:pPr>
            <a:endParaRPr lang="fr-FR" sz="3200" b="1" dirty="0">
              <a:solidFill>
                <a:schemeClr val="bg1"/>
              </a:solidFill>
              <a:latin typeface="Futura Md BT" panose="020B0602020204020303" pitchFamily="34" charset="0"/>
            </a:endParaRPr>
          </a:p>
        </p:txBody>
      </p:sp>
      <p:sp>
        <p:nvSpPr>
          <p:cNvPr id="22" name="Rectangle 21"/>
          <p:cNvSpPr/>
          <p:nvPr/>
        </p:nvSpPr>
        <p:spPr>
          <a:xfrm>
            <a:off x="1108094" y="1079992"/>
            <a:ext cx="10196349" cy="48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bg1"/>
                </a:solidFill>
              </a:rPr>
              <a:t>Semestre 1: </a:t>
            </a:r>
          </a:p>
          <a:p>
            <a:r>
              <a:rPr lang="fr-FR" dirty="0">
                <a:solidFill>
                  <a:schemeClr val="bg1"/>
                </a:solidFill>
              </a:rPr>
              <a:t>- Webinaire n°1: l’</a:t>
            </a:r>
            <a:r>
              <a:rPr lang="fr-FR" dirty="0" err="1">
                <a:solidFill>
                  <a:schemeClr val="bg1"/>
                </a:solidFill>
              </a:rPr>
              <a:t>agrivoltaisme</a:t>
            </a:r>
            <a:r>
              <a:rPr lang="fr-FR" dirty="0">
                <a:solidFill>
                  <a:schemeClr val="bg1"/>
                </a:solidFill>
              </a:rPr>
              <a:t> (si décret publié)</a:t>
            </a:r>
          </a:p>
          <a:p>
            <a:r>
              <a:rPr lang="fr-FR" dirty="0">
                <a:solidFill>
                  <a:schemeClr val="bg1"/>
                </a:solidFill>
              </a:rPr>
              <a:t>- Réunion n°1 des experts : pitch stockage + résultat sondage Commission + actualité</a:t>
            </a:r>
          </a:p>
          <a:p>
            <a:r>
              <a:rPr lang="fr-FR" dirty="0">
                <a:solidFill>
                  <a:schemeClr val="bg1"/>
                </a:solidFill>
              </a:rPr>
              <a:t>- Webinaire n°2 : L’évolution du marché européen de l'électricité et la régulation des prix de vente de l'électricité</a:t>
            </a:r>
          </a:p>
          <a:p>
            <a:r>
              <a:rPr lang="fr-FR" dirty="0">
                <a:solidFill>
                  <a:schemeClr val="bg1"/>
                </a:solidFill>
              </a:rPr>
              <a:t>- Réunion n°2 des experts (pitch à déterminer + actualité)</a:t>
            </a:r>
          </a:p>
          <a:p>
            <a:endParaRPr lang="fr-FR" dirty="0">
              <a:solidFill>
                <a:schemeClr val="bg1"/>
              </a:solidFill>
            </a:endParaRPr>
          </a:p>
          <a:p>
            <a:r>
              <a:rPr lang="fr-FR" b="1" dirty="0">
                <a:solidFill>
                  <a:schemeClr val="bg1"/>
                </a:solidFill>
              </a:rPr>
              <a:t>Semestre 2: </a:t>
            </a:r>
          </a:p>
          <a:p>
            <a:r>
              <a:rPr lang="fr-FR" dirty="0">
                <a:solidFill>
                  <a:schemeClr val="bg1"/>
                </a:solidFill>
              </a:rPr>
              <a:t>- Webinaire n°3 sur le cadre réglementaire de la transition énergétique</a:t>
            </a:r>
          </a:p>
          <a:p>
            <a:r>
              <a:rPr lang="fr-FR" dirty="0">
                <a:solidFill>
                  <a:schemeClr val="bg1"/>
                </a:solidFill>
              </a:rPr>
              <a:t>- Réunion n°3 des experts (pitch à déterminer + actualité)</a:t>
            </a:r>
          </a:p>
          <a:p>
            <a:endParaRPr lang="fr-FR" sz="2500" kern="0" dirty="0">
              <a:solidFill>
                <a:schemeClr val="bg1"/>
              </a:solidFill>
              <a:latin typeface="Arial"/>
              <a:ea typeface="+mj-ea"/>
              <a:cs typeface="Arial"/>
            </a:endParaRPr>
          </a:p>
          <a:p>
            <a:r>
              <a:rPr lang="fr-FR" i="1" dirty="0">
                <a:solidFill>
                  <a:schemeClr val="bg1"/>
                </a:solidFill>
              </a:rPr>
              <a:t>Autres sujets:</a:t>
            </a:r>
          </a:p>
          <a:p>
            <a:r>
              <a:rPr lang="fr-FR" i="1" dirty="0">
                <a:solidFill>
                  <a:schemeClr val="bg1"/>
                </a:solidFill>
              </a:rPr>
              <a:t>- biométhane, biogaz</a:t>
            </a:r>
          </a:p>
          <a:p>
            <a:r>
              <a:rPr lang="fr-FR" i="1" dirty="0">
                <a:solidFill>
                  <a:schemeClr val="bg1"/>
                </a:solidFill>
              </a:rPr>
              <a:t>-  partage de la valeur (si décret publié)</a:t>
            </a:r>
          </a:p>
          <a:p>
            <a:r>
              <a:rPr lang="fr-FR" i="1" dirty="0">
                <a:solidFill>
                  <a:schemeClr val="bg1"/>
                </a:solidFill>
              </a:rPr>
              <a:t>- décret loi industrie verte</a:t>
            </a:r>
          </a:p>
          <a:p>
            <a:r>
              <a:rPr lang="fr-FR" i="1" dirty="0">
                <a:solidFill>
                  <a:schemeClr val="bg1"/>
                </a:solidFill>
              </a:rPr>
              <a:t>- décrets loi accélération </a:t>
            </a:r>
            <a:r>
              <a:rPr lang="fr-FR" i="1" dirty="0" err="1">
                <a:solidFill>
                  <a:schemeClr val="bg1"/>
                </a:solidFill>
              </a:rPr>
              <a:t>EnR</a:t>
            </a:r>
            <a:endParaRPr lang="fr-FR" i="1" dirty="0">
              <a:solidFill>
                <a:schemeClr val="bg1"/>
              </a:solidFill>
            </a:endParaRPr>
          </a:p>
        </p:txBody>
      </p:sp>
      <p:pic>
        <p:nvPicPr>
          <p:cNvPr id="3" name="Image 2" descr="Une image contenant texte&#10;&#10;Description générée automatiquement">
            <a:extLst>
              <a:ext uri="{FF2B5EF4-FFF2-40B4-BE49-F238E27FC236}">
                <a16:creationId xmlns:a16="http://schemas.microsoft.com/office/drawing/2014/main" id="{FEC3586F-32FE-4024-FD13-66326099A4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98" y="5858362"/>
            <a:ext cx="738876" cy="849398"/>
          </a:xfrm>
          <a:prstGeom prst="rect">
            <a:avLst/>
          </a:prstGeom>
        </p:spPr>
      </p:pic>
    </p:spTree>
    <p:extLst>
      <p:ext uri="{BB962C8B-B14F-4D97-AF65-F5344CB8AC3E}">
        <p14:creationId xmlns:p14="http://schemas.microsoft.com/office/powerpoint/2010/main" val="74809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b="15625"/>
          <a:stretch/>
        </p:blipFill>
        <p:spPr>
          <a:xfrm>
            <a:off x="0" y="-1"/>
            <a:ext cx="12192000" cy="6858001"/>
          </a:xfrm>
          <a:prstGeom prst="rect">
            <a:avLst/>
          </a:prstGeom>
        </p:spPr>
      </p:pic>
      <p:sp>
        <p:nvSpPr>
          <p:cNvPr id="10" name="Rectangle 9"/>
          <p:cNvSpPr/>
          <p:nvPr/>
        </p:nvSpPr>
        <p:spPr>
          <a:xfrm>
            <a:off x="0" y="-1"/>
            <a:ext cx="7240772" cy="6858000"/>
          </a:xfrm>
          <a:prstGeom prst="rect">
            <a:avLst/>
          </a:prstGeom>
          <a:solidFill>
            <a:srgbClr val="0B4987">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56489" y="274289"/>
            <a:ext cx="7084283" cy="4278094"/>
          </a:xfrm>
          <a:prstGeom prst="rect">
            <a:avLst/>
          </a:prstGeom>
          <a:noFill/>
        </p:spPr>
        <p:txBody>
          <a:bodyPr wrap="square" rtlCol="0">
            <a:spAutoFit/>
          </a:bodyPr>
          <a:lstStyle/>
          <a:p>
            <a:pPr algn="ctr"/>
            <a:r>
              <a:rPr lang="fr-FR" sz="2800" b="1" dirty="0">
                <a:solidFill>
                  <a:schemeClr val="bg1"/>
                </a:solidFill>
                <a:latin typeface="Futura Md BT" panose="020B0602020204020303" pitchFamily="34" charset="0"/>
              </a:rPr>
              <a:t>SOMMAIRE</a:t>
            </a:r>
          </a:p>
          <a:p>
            <a:pPr algn="ctr"/>
            <a:endParaRPr lang="fr-FR" sz="2800" b="1" dirty="0">
              <a:solidFill>
                <a:schemeClr val="bg1"/>
              </a:solidFill>
              <a:latin typeface="Futura Md BT" panose="020B0602020204020303" pitchFamily="34" charset="0"/>
            </a:endParaRPr>
          </a:p>
          <a:p>
            <a:r>
              <a:rPr lang="fr-FR" sz="2000" dirty="0">
                <a:solidFill>
                  <a:schemeClr val="bg1"/>
                </a:solidFill>
                <a:latin typeface="Futura Md BT" panose="020B0602020204020303" pitchFamily="34" charset="0"/>
              </a:rPr>
              <a:t>1/ Présentation VICAT sur la stratégie de décarbonation dans l'industrie cimentière (30 min)</a:t>
            </a:r>
          </a:p>
          <a:p>
            <a:endParaRPr lang="fr-FR" sz="2000" dirty="0">
              <a:solidFill>
                <a:schemeClr val="bg1"/>
              </a:solidFill>
              <a:latin typeface="Futura Md BT" panose="020B0602020204020303" pitchFamily="34" charset="0"/>
            </a:endParaRPr>
          </a:p>
          <a:p>
            <a:r>
              <a:rPr lang="fr-FR" sz="2000" dirty="0">
                <a:solidFill>
                  <a:schemeClr val="bg1"/>
                </a:solidFill>
                <a:latin typeface="Futura Md BT" panose="020B0602020204020303" pitchFamily="34" charset="0"/>
              </a:rPr>
              <a:t>2/ Point d’actualité Energie (30 min)</a:t>
            </a:r>
          </a:p>
          <a:p>
            <a:endParaRPr lang="fr-FR" sz="2000" dirty="0">
              <a:solidFill>
                <a:schemeClr val="bg1"/>
              </a:solidFill>
              <a:latin typeface="Futura Md BT" panose="020B0602020204020303" pitchFamily="34" charset="0"/>
            </a:endParaRPr>
          </a:p>
          <a:p>
            <a:r>
              <a:rPr lang="fr-FR" sz="2000" dirty="0">
                <a:solidFill>
                  <a:schemeClr val="bg1"/>
                </a:solidFill>
                <a:latin typeface="Futura Md BT" panose="020B0602020204020303" pitchFamily="34" charset="0"/>
              </a:rPr>
              <a:t>3/ 1</a:t>
            </a:r>
            <a:r>
              <a:rPr lang="fr-FR" sz="2000" baseline="30000" dirty="0">
                <a:solidFill>
                  <a:schemeClr val="bg1"/>
                </a:solidFill>
                <a:latin typeface="Futura Md BT" panose="020B0602020204020303" pitchFamily="34" charset="0"/>
              </a:rPr>
              <a:t>er</a:t>
            </a:r>
            <a:r>
              <a:rPr lang="fr-FR" sz="2000" dirty="0">
                <a:solidFill>
                  <a:schemeClr val="bg1"/>
                </a:solidFill>
                <a:latin typeface="Futura Md BT" panose="020B0602020204020303" pitchFamily="34" charset="0"/>
              </a:rPr>
              <a:t> retour sur le sondage (30 min)</a:t>
            </a:r>
          </a:p>
          <a:p>
            <a:pPr algn="ctr"/>
            <a:endParaRPr lang="fr-FR" sz="4800" b="1" dirty="0">
              <a:solidFill>
                <a:schemeClr val="bg1"/>
              </a:solidFill>
              <a:latin typeface="Futura Md BT" panose="020B0602020204020303" pitchFamily="34" charset="0"/>
            </a:endParaRPr>
          </a:p>
          <a:p>
            <a:pPr algn="ctr"/>
            <a:endParaRPr lang="fr-FR" sz="4800" b="1" dirty="0">
              <a:solidFill>
                <a:schemeClr val="bg1"/>
              </a:solidFill>
              <a:latin typeface="Futura Md BT" panose="020B0602020204020303" pitchFamily="34" charset="0"/>
            </a:endParaRPr>
          </a:p>
        </p:txBody>
      </p:sp>
      <p:pic>
        <p:nvPicPr>
          <p:cNvPr id="6" name="Image 5">
            <a:extLst>
              <a:ext uri="{FF2B5EF4-FFF2-40B4-BE49-F238E27FC236}">
                <a16:creationId xmlns:a16="http://schemas.microsoft.com/office/drawing/2014/main" id="{4B94AD90-B7B4-4058-8F96-BB835B74546A}"/>
              </a:ext>
            </a:extLst>
          </p:cNvPr>
          <p:cNvPicPr>
            <a:picLocks noChangeAspect="1"/>
          </p:cNvPicPr>
          <p:nvPr/>
        </p:nvPicPr>
        <p:blipFill>
          <a:blip r:embed="rId4"/>
          <a:stretch>
            <a:fillRect/>
          </a:stretch>
        </p:blipFill>
        <p:spPr>
          <a:xfrm>
            <a:off x="3155566" y="5792889"/>
            <a:ext cx="929640" cy="927965"/>
          </a:xfrm>
          <a:prstGeom prst="rect">
            <a:avLst/>
          </a:prstGeom>
        </p:spPr>
      </p:pic>
    </p:spTree>
    <p:extLst>
      <p:ext uri="{BB962C8B-B14F-4D97-AF65-F5344CB8AC3E}">
        <p14:creationId xmlns:p14="http://schemas.microsoft.com/office/powerpoint/2010/main" val="404754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384721"/>
          </a:xfrm>
        </p:spPr>
        <p:txBody>
          <a:bodyPr>
            <a:normAutofit fontScale="90000"/>
          </a:bodyPr>
          <a:lstStyle/>
          <a:p>
            <a:r>
              <a:rPr lang="fr-FR" dirty="0"/>
              <a:t>1/ REVUE DE PRESSE #énergie</a:t>
            </a:r>
          </a:p>
        </p:txBody>
      </p:sp>
      <p:sp>
        <p:nvSpPr>
          <p:cNvPr id="3" name="Content Placeholder 2">
            <a:extLst>
              <a:ext uri="{FF2B5EF4-FFF2-40B4-BE49-F238E27FC236}">
                <a16:creationId xmlns:a16="http://schemas.microsoft.com/office/drawing/2014/main" id="{08AD2F13-77A2-4FB2-99DB-D765466958C6}"/>
              </a:ext>
            </a:extLst>
          </p:cNvPr>
          <p:cNvSpPr>
            <a:spLocks noGrp="1"/>
          </p:cNvSpPr>
          <p:nvPr>
            <p:ph idx="1"/>
          </p:nvPr>
        </p:nvSpPr>
        <p:spPr>
          <a:xfrm>
            <a:off x="276138" y="993011"/>
            <a:ext cx="11132760" cy="5725030"/>
          </a:xfrm>
        </p:spPr>
        <p:txBody>
          <a:bodyPr>
            <a:normAutofit fontScale="25000" lnSpcReduction="20000"/>
          </a:bodyPr>
          <a:lstStyle/>
          <a:p>
            <a:pPr marL="0" indent="0">
              <a:buNone/>
            </a:pPr>
            <a:r>
              <a:rPr lang="fr-FR" sz="5600" dirty="0"/>
              <a:t>📚 REVUE DE PRESSE #énergie</a:t>
            </a:r>
          </a:p>
          <a:p>
            <a:pPr marL="0" indent="0">
              <a:buNone/>
            </a:pPr>
            <a:endParaRPr lang="fr-FR" sz="5600" dirty="0"/>
          </a:p>
          <a:p>
            <a:pPr marL="0" indent="0">
              <a:buNone/>
            </a:pPr>
            <a:r>
              <a:rPr lang="fr-FR" sz="5600" dirty="0"/>
              <a:t>👉  Les chefs d’Etat et de gouvernement de l’Union européenne ont tenu un sommet pour discuter de la compétitivité européenne. L’innovation, l’industrie et l’énergie ont été des points clés de ces discussions, qui ont vocation à préparer l’agenda stratégique de l’Union pour le prochain cycle législatif (2024-2029).  </a:t>
            </a:r>
          </a:p>
          <a:p>
            <a:pPr marL="0" indent="0">
              <a:buNone/>
            </a:pPr>
            <a:r>
              <a:rPr lang="fr-FR" sz="5600" dirty="0"/>
              <a:t>📄   https://lnkd.in/eqk4cK-b</a:t>
            </a:r>
          </a:p>
          <a:p>
            <a:pPr marL="0" indent="0">
              <a:buNone/>
            </a:pPr>
            <a:endParaRPr lang="fr-FR" sz="5600" dirty="0"/>
          </a:p>
          <a:p>
            <a:pPr marL="0" indent="0">
              <a:buNone/>
            </a:pPr>
            <a:r>
              <a:rPr lang="fr-FR" sz="5600" dirty="0"/>
              <a:t>👉  Le Ministère de l’industrie et de l’énergie a dévoilé cette semaine une stratégie concernant la capture et le stockage du CO2 (CCUS) en France. Un appel à projets d’enfouissement du CO2 a été lancé. Les puits de pétrole épuisés ou en fin d’exploitation pourraient notamment être convertis en puits de stockage du carbone.  Toutefois, ces technologies sont encore peu matures, et elles ne contribueront que partiellement à l’atteinte de la neutralité carbone. </a:t>
            </a:r>
          </a:p>
          <a:p>
            <a:pPr marL="0" indent="0">
              <a:buNone/>
            </a:pPr>
            <a:r>
              <a:rPr lang="fr-FR" sz="5600" dirty="0"/>
              <a:t>📄   https://lnkd.in/dtawX272</a:t>
            </a:r>
          </a:p>
          <a:p>
            <a:pPr marL="0" indent="0">
              <a:buNone/>
            </a:pPr>
            <a:endParaRPr lang="fr-FR" sz="5600" dirty="0"/>
          </a:p>
          <a:p>
            <a:pPr marL="0" indent="0">
              <a:buNone/>
            </a:pPr>
            <a:r>
              <a:rPr lang="fr-FR" sz="5600" dirty="0"/>
              <a:t>👉  Le baromètre des flottes et de la mobilité 2024 de l’IPSOS révèle que la France se situe au 2e rang européen en matière d’électrification des véhicules particuliers pour les entreprises. 24 % des entreprises prévoient de développer de telles flottes dans les 3 années à venir. </a:t>
            </a:r>
          </a:p>
          <a:p>
            <a:pPr marL="0" indent="0">
              <a:buNone/>
            </a:pPr>
            <a:r>
              <a:rPr lang="fr-FR" sz="5600" dirty="0"/>
              <a:t>📄   https://lnkd.in/eanGdbn5</a:t>
            </a:r>
          </a:p>
          <a:p>
            <a:pPr marL="0" indent="0">
              <a:buNone/>
            </a:pPr>
            <a:endParaRPr lang="fr-FR" sz="5600" dirty="0"/>
          </a:p>
          <a:p>
            <a:pPr marL="0" indent="0">
              <a:buNone/>
            </a:pPr>
            <a:r>
              <a:rPr lang="fr-FR" sz="5600" dirty="0"/>
              <a:t>👉  La Cour des comptes européenne a publié un rapport alertant sur le fait que les conditions pour l’interdiction des véhicules thermiques en Europe d’ici 2035 ne sont pas encore réunies. Elle souligne plusieurs points d’attention, comme l’absence d’une feuille de route précise pour le développement de carburants alternatifs, ou une certaine dépendance aux importations, notamment de batteries. </a:t>
            </a:r>
          </a:p>
          <a:p>
            <a:pPr marL="0" indent="0">
              <a:buNone/>
            </a:pPr>
            <a:r>
              <a:rPr lang="fr-FR" sz="5600" dirty="0"/>
              <a:t>📄   </a:t>
            </a:r>
            <a:r>
              <a:rPr lang="fr-FR" sz="5600" dirty="0">
                <a:hlinkClick r:id="rId2"/>
              </a:rPr>
              <a:t>https://lnkd.in/eCNX_Qej</a:t>
            </a:r>
            <a:endParaRPr lang="fr-FR" sz="5600" dirty="0"/>
          </a:p>
          <a:p>
            <a:pPr marL="0" indent="0">
              <a:buNone/>
            </a:pPr>
            <a:r>
              <a:rPr lang="fr-FR" sz="5600" dirty="0">
                <a:hlinkClick r:id="rId3"/>
              </a:rPr>
              <a:t>https://www.linkedin.com/feed/update/urn:li:activity:7190598240625393666</a:t>
            </a:r>
            <a:endParaRPr lang="fr-FR" sz="5600" dirty="0"/>
          </a:p>
          <a:p>
            <a:pPr marL="0" indent="0">
              <a:buNone/>
            </a:pPr>
            <a:endParaRPr lang="fr-FR" sz="5600" dirty="0"/>
          </a:p>
          <a:p>
            <a:pPr marL="0" indent="0">
              <a:buNone/>
            </a:pPr>
            <a:r>
              <a:rPr lang="fr-FR" sz="6400" dirty="0"/>
              <a:t>Suivez Avenirs Energétiques! </a:t>
            </a:r>
            <a:r>
              <a:rPr lang="fr-FR" sz="6400" dirty="0">
                <a:hlinkClick r:id="rId4"/>
              </a:rPr>
              <a:t>https://www.linkedin.com/company/avenirs-energetiques/</a:t>
            </a:r>
            <a:endParaRPr lang="fr-FR" sz="6400" dirty="0"/>
          </a:p>
        </p:txBody>
      </p:sp>
      <p:pic>
        <p:nvPicPr>
          <p:cNvPr id="4" name="Image 5">
            <a:extLst>
              <a:ext uri="{FF2B5EF4-FFF2-40B4-BE49-F238E27FC236}">
                <a16:creationId xmlns:a16="http://schemas.microsoft.com/office/drawing/2014/main" id="{33A05FD6-5884-C29E-77BC-6FD1BEC7CA37}"/>
              </a:ext>
            </a:extLst>
          </p:cNvPr>
          <p:cNvPicPr>
            <a:picLocks noChangeAspect="1"/>
          </p:cNvPicPr>
          <p:nvPr/>
        </p:nvPicPr>
        <p:blipFill>
          <a:blip r:embed="rId5"/>
          <a:stretch>
            <a:fillRect/>
          </a:stretch>
        </p:blipFill>
        <p:spPr>
          <a:xfrm>
            <a:off x="11235876" y="6306073"/>
            <a:ext cx="412712" cy="411968"/>
          </a:xfrm>
          <a:prstGeom prst="rect">
            <a:avLst/>
          </a:prstGeom>
        </p:spPr>
      </p:pic>
      <p:pic>
        <p:nvPicPr>
          <p:cNvPr id="2050" name="Picture 2" descr="Avenirs Energétiques | LinkedIn">
            <a:extLst>
              <a:ext uri="{FF2B5EF4-FFF2-40B4-BE49-F238E27FC236}">
                <a16:creationId xmlns:a16="http://schemas.microsoft.com/office/drawing/2014/main" id="{F30CB2C2-AC8F-FA2C-60BB-D5DC9EF01F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71072" y="77668"/>
            <a:ext cx="915343" cy="91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67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13FB9-72DB-6461-5B42-868D0E826963}"/>
              </a:ext>
            </a:extLst>
          </p:cNvPr>
          <p:cNvSpPr>
            <a:spLocks noGrp="1"/>
          </p:cNvSpPr>
          <p:nvPr>
            <p:ph type="title"/>
          </p:nvPr>
        </p:nvSpPr>
        <p:spPr>
          <a:xfrm>
            <a:off x="609600" y="416125"/>
            <a:ext cx="10515601" cy="384721"/>
          </a:xfrm>
        </p:spPr>
        <p:txBody>
          <a:bodyPr>
            <a:normAutofit fontScale="90000"/>
          </a:bodyPr>
          <a:lstStyle/>
          <a:p>
            <a:r>
              <a:rPr lang="fr-FR" dirty="0"/>
              <a:t>ZOOM NUCLEAIRE ET MARCHE ENERGIE</a:t>
            </a:r>
            <a:endParaRPr lang="en-US" dirty="0"/>
          </a:p>
        </p:txBody>
      </p:sp>
      <p:sp>
        <p:nvSpPr>
          <p:cNvPr id="3" name="Content Placeholder 2">
            <a:extLst>
              <a:ext uri="{FF2B5EF4-FFF2-40B4-BE49-F238E27FC236}">
                <a16:creationId xmlns:a16="http://schemas.microsoft.com/office/drawing/2014/main" id="{A9FAEC12-3FD6-F50E-4159-4D7CBEF4A336}"/>
              </a:ext>
            </a:extLst>
          </p:cNvPr>
          <p:cNvSpPr>
            <a:spLocks noGrp="1"/>
          </p:cNvSpPr>
          <p:nvPr>
            <p:ph idx="1"/>
          </p:nvPr>
        </p:nvSpPr>
        <p:spPr>
          <a:xfrm>
            <a:off x="609600" y="1577340"/>
            <a:ext cx="10972800" cy="5077459"/>
          </a:xfrm>
        </p:spPr>
        <p:txBody>
          <a:bodyPr>
            <a:normAutofit fontScale="25000" lnSpcReduction="20000"/>
          </a:bodyPr>
          <a:lstStyle/>
          <a:p>
            <a:r>
              <a:rPr lang="fr-FR" sz="6400" b="1" i="0" dirty="0">
                <a:solidFill>
                  <a:srgbClr val="000000"/>
                </a:solidFill>
                <a:effectLst/>
                <a:latin typeface="Calibri" panose="020F0502020204030204" pitchFamily="34" charset="0"/>
                <a:cs typeface="Calibri" panose="020F0502020204030204" pitchFamily="34" charset="0"/>
              </a:rPr>
              <a:t>Nucléaire : après 12 ans de retard, EDF va enfin mettre en service l’EPR de Flamanville (1600 MW)</a:t>
            </a:r>
          </a:p>
          <a:p>
            <a:r>
              <a:rPr lang="fr-FR" sz="6400" b="1" i="0" dirty="0">
                <a:solidFill>
                  <a:srgbClr val="000000"/>
                </a:solidFill>
                <a:effectLst/>
                <a:latin typeface="Calibri" panose="020F0502020204030204" pitchFamily="34" charset="0"/>
                <a:cs typeface="Calibri" panose="020F0502020204030204" pitchFamily="34" charset="0"/>
              </a:rPr>
              <a:t>EDF et Framatome ont signé un contrat historique de 8 milliards d’euros</a:t>
            </a:r>
            <a:r>
              <a:rPr lang="fr-FR" sz="6400" b="0" i="0" dirty="0">
                <a:solidFill>
                  <a:srgbClr val="000000"/>
                </a:solidFill>
                <a:effectLst/>
                <a:latin typeface="Calibri" panose="020F0502020204030204" pitchFamily="34" charset="0"/>
                <a:cs typeface="Calibri" panose="020F0502020204030204" pitchFamily="34" charset="0"/>
              </a:rPr>
              <a:t> pour les équipements des réacteurs EPR2.</a:t>
            </a:r>
          </a:p>
          <a:p>
            <a:endParaRPr lang="fr-FR" sz="6400" b="0" i="0" dirty="0">
              <a:solidFill>
                <a:srgbClr val="000000"/>
              </a:solidFill>
              <a:effectLst/>
              <a:latin typeface="Calibri" panose="020F0502020204030204" pitchFamily="34" charset="0"/>
              <a:cs typeface="Calibri" panose="020F0502020204030204" pitchFamily="34" charset="0"/>
            </a:endParaRPr>
          </a:p>
          <a:p>
            <a:r>
              <a:rPr lang="fr-FR" sz="6400" b="0" i="0" dirty="0">
                <a:solidFill>
                  <a:srgbClr val="000000"/>
                </a:solidFill>
                <a:effectLst/>
                <a:latin typeface="Calibri" panose="020F0502020204030204" pitchFamily="34" charset="0"/>
                <a:cs typeface="Calibri" panose="020F0502020204030204" pitchFamily="34" charset="0"/>
              </a:rPr>
              <a:t>📈 </a:t>
            </a:r>
            <a:r>
              <a:rPr lang="fr-FR" sz="6400" b="1" i="0" dirty="0">
                <a:solidFill>
                  <a:srgbClr val="000000"/>
                </a:solidFill>
                <a:effectLst/>
                <a:latin typeface="Calibri" panose="020F0502020204030204" pitchFamily="34" charset="0"/>
                <a:cs typeface="Calibri" panose="020F0502020204030204" pitchFamily="34" charset="0"/>
              </a:rPr>
              <a:t>Marchés de l'énergie </a:t>
            </a:r>
          </a:p>
          <a:p>
            <a:pPr marL="0" indent="0">
              <a:buNone/>
            </a:pPr>
            <a:r>
              <a:rPr lang="en-US" sz="6600" dirty="0">
                <a:solidFill>
                  <a:srgbClr val="1B1B1B"/>
                </a:solidFill>
                <a:effectLst/>
                <a:ea typeface="Calibri" panose="020F0502020204030204" pitchFamily="34" charset="0"/>
              </a:rPr>
              <a:t>En </a:t>
            </a:r>
            <a:r>
              <a:rPr lang="en-US" sz="6600" dirty="0" err="1">
                <a:solidFill>
                  <a:srgbClr val="1B1B1B"/>
                </a:solidFill>
                <a:effectLst/>
                <a:ea typeface="Calibri" panose="020F0502020204030204" pitchFamily="34" charset="0"/>
              </a:rPr>
              <a:t>l'absence</a:t>
            </a:r>
            <a:r>
              <a:rPr lang="en-US" sz="6600" dirty="0">
                <a:solidFill>
                  <a:srgbClr val="1B1B1B"/>
                </a:solidFill>
                <a:effectLst/>
                <a:ea typeface="Calibri" panose="020F0502020204030204" pitchFamily="34" charset="0"/>
              </a:rPr>
              <a:t> </a:t>
            </a:r>
            <a:r>
              <a:rPr lang="en-US" sz="6600" dirty="0" err="1">
                <a:solidFill>
                  <a:srgbClr val="1B1B1B"/>
                </a:solidFill>
                <a:effectLst/>
                <a:ea typeface="Calibri" panose="020F0502020204030204" pitchFamily="34" charset="0"/>
              </a:rPr>
              <a:t>d'actualités</a:t>
            </a:r>
            <a:r>
              <a:rPr lang="en-US" sz="6600" dirty="0">
                <a:solidFill>
                  <a:srgbClr val="1B1B1B"/>
                </a:solidFill>
                <a:effectLst/>
                <a:ea typeface="Calibri" panose="020F0502020204030204" pitchFamily="34" charset="0"/>
              </a:rPr>
              <a:t> </a:t>
            </a:r>
            <a:r>
              <a:rPr lang="en-US" sz="6600" dirty="0" err="1">
                <a:solidFill>
                  <a:srgbClr val="1B1B1B"/>
                </a:solidFill>
                <a:effectLst/>
                <a:ea typeface="Calibri" panose="020F0502020204030204" pitchFamily="34" charset="0"/>
              </a:rPr>
              <a:t>géopolitiques</a:t>
            </a:r>
            <a:r>
              <a:rPr lang="en-US" sz="6600" dirty="0">
                <a:solidFill>
                  <a:srgbClr val="1B1B1B"/>
                </a:solidFill>
                <a:effectLst/>
                <a:ea typeface="Calibri" panose="020F0502020204030204" pitchFamily="34" charset="0"/>
              </a:rPr>
              <a:t>, le </a:t>
            </a:r>
            <a:r>
              <a:rPr lang="en-US" sz="6600" dirty="0" err="1">
                <a:solidFill>
                  <a:srgbClr val="1B1B1B"/>
                </a:solidFill>
                <a:effectLst/>
                <a:ea typeface="Calibri" panose="020F0502020204030204" pitchFamily="34" charset="0"/>
              </a:rPr>
              <a:t>marché</a:t>
            </a:r>
            <a:r>
              <a:rPr lang="en-US" sz="6600" dirty="0">
                <a:solidFill>
                  <a:srgbClr val="1B1B1B"/>
                </a:solidFill>
                <a:effectLst/>
                <a:ea typeface="Calibri" panose="020F0502020204030204" pitchFamily="34" charset="0"/>
              </a:rPr>
              <a:t> de </a:t>
            </a:r>
            <a:r>
              <a:rPr lang="en-US" sz="6600" dirty="0" err="1">
                <a:solidFill>
                  <a:srgbClr val="1B1B1B"/>
                </a:solidFill>
                <a:effectLst/>
                <a:ea typeface="Calibri" panose="020F0502020204030204" pitchFamily="34" charset="0"/>
              </a:rPr>
              <a:t>l'énergie</a:t>
            </a:r>
            <a:r>
              <a:rPr lang="en-US" sz="6600" dirty="0">
                <a:solidFill>
                  <a:srgbClr val="1B1B1B"/>
                </a:solidFill>
                <a:effectLst/>
                <a:ea typeface="Calibri" panose="020F0502020204030204" pitchFamily="34" charset="0"/>
              </a:rPr>
              <a:t> </a:t>
            </a:r>
            <a:r>
              <a:rPr lang="en-US" sz="6600" dirty="0" err="1">
                <a:solidFill>
                  <a:srgbClr val="1B1B1B"/>
                </a:solidFill>
                <a:effectLst/>
                <a:ea typeface="Calibri" panose="020F0502020204030204" pitchFamily="34" charset="0"/>
              </a:rPr>
              <a:t>poursuit</a:t>
            </a:r>
            <a:r>
              <a:rPr lang="en-US" sz="6600" dirty="0">
                <a:solidFill>
                  <a:srgbClr val="1B1B1B"/>
                </a:solidFill>
                <a:effectLst/>
                <a:ea typeface="Calibri" panose="020F0502020204030204" pitchFamily="34" charset="0"/>
              </a:rPr>
              <a:t> </a:t>
            </a:r>
            <a:r>
              <a:rPr lang="en-US" sz="6600" dirty="0" err="1">
                <a:solidFill>
                  <a:srgbClr val="1B1B1B"/>
                </a:solidFill>
                <a:effectLst/>
                <a:ea typeface="Calibri" panose="020F0502020204030204" pitchFamily="34" charset="0"/>
              </a:rPr>
              <a:t>sa</a:t>
            </a:r>
            <a:r>
              <a:rPr lang="en-US" sz="6600" dirty="0">
                <a:solidFill>
                  <a:srgbClr val="1B1B1B"/>
                </a:solidFill>
                <a:effectLst/>
                <a:ea typeface="Calibri" panose="020F0502020204030204" pitchFamily="34" charset="0"/>
              </a:rPr>
              <a:t> </a:t>
            </a:r>
            <a:r>
              <a:rPr lang="en-US" sz="6600" dirty="0" err="1">
                <a:solidFill>
                  <a:srgbClr val="1B1B1B"/>
                </a:solidFill>
                <a:effectLst/>
                <a:ea typeface="Calibri" panose="020F0502020204030204" pitchFamily="34" charset="0"/>
              </a:rPr>
              <a:t>baisse</a:t>
            </a:r>
            <a:r>
              <a:rPr lang="en-US" sz="6600" dirty="0">
                <a:solidFill>
                  <a:srgbClr val="1B1B1B"/>
                </a:solidFill>
                <a:effectLst/>
                <a:ea typeface="Calibri" panose="020F0502020204030204" pitchFamily="34" charset="0"/>
              </a:rPr>
              <a:t> :</a:t>
            </a:r>
            <a:endParaRPr lang="en-US" sz="6000" dirty="0">
              <a:solidFill>
                <a:srgbClr val="191E37"/>
              </a:solidFill>
              <a:effectLst/>
              <a:ea typeface="Calibri" panose="020F0502020204030204" pitchFamily="34" charset="0"/>
            </a:endParaRPr>
          </a:p>
          <a:p>
            <a:pPr marL="0" indent="0" algn="just">
              <a:buNone/>
            </a:pPr>
            <a:endParaRPr lang="en-US" sz="6000" dirty="0">
              <a:solidFill>
                <a:srgbClr val="191E37"/>
              </a:solidFill>
              <a:ea typeface="Calibri" panose="020F0502020204030204" pitchFamily="34" charset="0"/>
            </a:endParaRPr>
          </a:p>
          <a:p>
            <a:pPr marL="0" indent="0" algn="just">
              <a:buNone/>
            </a:pPr>
            <a:r>
              <a:rPr lang="en-US" sz="6600" dirty="0">
                <a:solidFill>
                  <a:srgbClr val="191E37"/>
                </a:solidFill>
                <a:effectLst/>
                <a:ea typeface="Calibri" panose="020F0502020204030204" pitchFamily="34" charset="0"/>
                <a:cs typeface="Segoe UI Emoji" panose="020B0502040204020203" pitchFamily="34" charset="0"/>
              </a:rPr>
              <a:t>🔥</a:t>
            </a:r>
            <a:r>
              <a:rPr lang="en-US" sz="6600" dirty="0">
                <a:solidFill>
                  <a:srgbClr val="191E37"/>
                </a:solidFill>
                <a:effectLst/>
                <a:ea typeface="Calibri" panose="020F0502020204030204" pitchFamily="34" charset="0"/>
                <a:cs typeface="Arial" panose="020B0604020202020204" pitchFamily="34" charset="0"/>
              </a:rPr>
              <a:t> </a:t>
            </a:r>
            <a:r>
              <a:rPr lang="en-US" sz="6600" b="1" dirty="0">
                <a:solidFill>
                  <a:srgbClr val="191E37"/>
                </a:solidFill>
                <a:effectLst/>
                <a:ea typeface="Calibri" panose="020F0502020204030204" pitchFamily="34" charset="0"/>
              </a:rPr>
              <a:t>Gaz : -2,8% sur les prix pour 2025 et -5,9</a:t>
            </a:r>
            <a:r>
              <a:rPr lang="en-US" sz="6600" b="1" dirty="0">
                <a:solidFill>
                  <a:srgbClr val="000000"/>
                </a:solidFill>
                <a:effectLst/>
                <a:ea typeface="Calibri" panose="020F0502020204030204" pitchFamily="34" charset="0"/>
              </a:rPr>
              <a:t>%</a:t>
            </a:r>
            <a:r>
              <a:rPr lang="en-US" sz="6600" b="1" dirty="0">
                <a:solidFill>
                  <a:srgbClr val="191E37"/>
                </a:solidFill>
                <a:effectLst/>
                <a:ea typeface="Calibri" panose="020F0502020204030204" pitchFamily="34" charset="0"/>
              </a:rPr>
              <a:t> pour les prix de </a:t>
            </a:r>
            <a:r>
              <a:rPr lang="en-US" sz="6600" b="1" dirty="0" err="1">
                <a:solidFill>
                  <a:srgbClr val="191E37"/>
                </a:solidFill>
                <a:effectLst/>
                <a:ea typeface="Calibri" panose="020F0502020204030204" pitchFamily="34" charset="0"/>
              </a:rPr>
              <a:t>mai</a:t>
            </a:r>
            <a:r>
              <a:rPr lang="en-US" sz="6600" b="1" dirty="0">
                <a:solidFill>
                  <a:srgbClr val="191E37"/>
                </a:solidFill>
                <a:effectLst/>
                <a:ea typeface="Calibri" panose="020F0502020204030204" pitchFamily="34" charset="0"/>
              </a:rPr>
              <a:t> 2024. </a:t>
            </a:r>
            <a:r>
              <a:rPr lang="en-US" sz="6600" dirty="0">
                <a:solidFill>
                  <a:srgbClr val="191E37"/>
                </a:solidFill>
                <a:effectLst/>
                <a:ea typeface="Calibri" panose="020F0502020204030204" pitchFamily="34" charset="0"/>
              </a:rPr>
              <a:t>Le </a:t>
            </a:r>
            <a:r>
              <a:rPr lang="en-US" sz="6600" dirty="0" err="1">
                <a:solidFill>
                  <a:srgbClr val="191E37"/>
                </a:solidFill>
                <a:effectLst/>
                <a:ea typeface="Calibri" panose="020F0502020204030204" pitchFamily="34" charset="0"/>
              </a:rPr>
              <a:t>marché</a:t>
            </a:r>
            <a:r>
              <a:rPr lang="en-US" sz="6600" dirty="0">
                <a:solidFill>
                  <a:srgbClr val="191E37"/>
                </a:solidFill>
                <a:effectLst/>
                <a:ea typeface="Calibri" panose="020F0502020204030204" pitchFamily="34" charset="0"/>
              </a:rPr>
              <a:t> du </a:t>
            </a:r>
            <a:r>
              <a:rPr lang="en-US" sz="6600" dirty="0" err="1">
                <a:solidFill>
                  <a:srgbClr val="191E37"/>
                </a:solidFill>
                <a:effectLst/>
                <a:ea typeface="Calibri" panose="020F0502020204030204" pitchFamily="34" charset="0"/>
              </a:rPr>
              <a:t>gaz</a:t>
            </a:r>
            <a:r>
              <a:rPr lang="en-US" sz="6600" dirty="0">
                <a:solidFill>
                  <a:srgbClr val="191E37"/>
                </a:solidFill>
                <a:effectLst/>
                <a:ea typeface="Calibri" panose="020F0502020204030204" pitchFamily="34" charset="0"/>
              </a:rPr>
              <a:t> a </a:t>
            </a:r>
            <a:r>
              <a:rPr lang="en-US" sz="6600" dirty="0" err="1">
                <a:solidFill>
                  <a:srgbClr val="191E37"/>
                </a:solidFill>
                <a:effectLst/>
                <a:ea typeface="Calibri" panose="020F0502020204030204" pitchFamily="34" charset="0"/>
              </a:rPr>
              <a:t>conclu</a:t>
            </a:r>
            <a:r>
              <a:rPr lang="en-US" sz="6600" dirty="0">
                <a:solidFill>
                  <a:srgbClr val="191E37"/>
                </a:solidFill>
                <a:effectLst/>
                <a:ea typeface="Calibri" panose="020F0502020204030204" pitchFamily="34" charset="0"/>
              </a:rPr>
              <a:t> la </a:t>
            </a:r>
            <a:r>
              <a:rPr lang="en-US" sz="6600" dirty="0" err="1">
                <a:solidFill>
                  <a:srgbClr val="191E37"/>
                </a:solidFill>
                <a:effectLst/>
                <a:ea typeface="Calibri" panose="020F0502020204030204" pitchFamily="34" charset="0"/>
              </a:rPr>
              <a:t>semaine</a:t>
            </a:r>
            <a:r>
              <a:rPr lang="en-US" sz="6600" dirty="0">
                <a:solidFill>
                  <a:srgbClr val="191E37"/>
                </a:solidFill>
                <a:effectLst/>
                <a:ea typeface="Calibri" panose="020F0502020204030204" pitchFamily="34" charset="0"/>
              </a:rPr>
              <a:t> sur </a:t>
            </a:r>
            <a:r>
              <a:rPr lang="en-US" sz="6600" dirty="0" err="1">
                <a:solidFill>
                  <a:srgbClr val="191E37"/>
                </a:solidFill>
                <a:effectLst/>
                <a:ea typeface="Calibri" panose="020F0502020204030204" pitchFamily="34" charset="0"/>
              </a:rPr>
              <a:t>une</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baisse</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hebdomadaire</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L'absence</a:t>
            </a:r>
            <a:r>
              <a:rPr lang="en-US" sz="6600" dirty="0">
                <a:solidFill>
                  <a:srgbClr val="191E37"/>
                </a:solidFill>
                <a:effectLst/>
                <a:ea typeface="Calibri" panose="020F0502020204030204" pitchFamily="34" charset="0"/>
              </a:rPr>
              <a:t> de </a:t>
            </a:r>
            <a:r>
              <a:rPr lang="en-US" sz="6600" dirty="0" err="1">
                <a:solidFill>
                  <a:srgbClr val="191E37"/>
                </a:solidFill>
                <a:effectLst/>
                <a:ea typeface="Calibri" panose="020F0502020204030204" pitchFamily="34" charset="0"/>
              </a:rPr>
              <a:t>nouveauté</a:t>
            </a:r>
            <a:r>
              <a:rPr lang="en-US" sz="6600" dirty="0">
                <a:solidFill>
                  <a:srgbClr val="191E37"/>
                </a:solidFill>
                <a:effectLst/>
                <a:ea typeface="Calibri" panose="020F0502020204030204" pitchFamily="34" charset="0"/>
              </a:rPr>
              <a:t> sur le front </a:t>
            </a:r>
            <a:r>
              <a:rPr lang="en-US" sz="6600" dirty="0" err="1">
                <a:solidFill>
                  <a:srgbClr val="191E37"/>
                </a:solidFill>
                <a:effectLst/>
                <a:ea typeface="Calibri" panose="020F0502020204030204" pitchFamily="34" charset="0"/>
              </a:rPr>
              <a:t>géopolitique</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permet</a:t>
            </a:r>
            <a:r>
              <a:rPr lang="en-US" sz="6600" dirty="0">
                <a:solidFill>
                  <a:srgbClr val="191E37"/>
                </a:solidFill>
                <a:effectLst/>
                <a:ea typeface="Calibri" panose="020F0502020204030204" pitchFamily="34" charset="0"/>
              </a:rPr>
              <a:t> aux </a:t>
            </a:r>
            <a:r>
              <a:rPr lang="en-US" sz="6600" dirty="0" err="1">
                <a:solidFill>
                  <a:srgbClr val="191E37"/>
                </a:solidFill>
                <a:effectLst/>
                <a:ea typeface="Calibri" panose="020F0502020204030204" pitchFamily="34" charset="0"/>
              </a:rPr>
              <a:t>fondamentaux</a:t>
            </a:r>
            <a:r>
              <a:rPr lang="en-US" sz="6600" dirty="0">
                <a:solidFill>
                  <a:srgbClr val="191E37"/>
                </a:solidFill>
                <a:effectLst/>
                <a:ea typeface="Calibri" panose="020F0502020204030204" pitchFamily="34" charset="0"/>
              </a:rPr>
              <a:t> de faire </a:t>
            </a:r>
            <a:r>
              <a:rPr lang="en-US" sz="6600" dirty="0" err="1">
                <a:solidFill>
                  <a:srgbClr val="191E37"/>
                </a:solidFill>
                <a:effectLst/>
                <a:ea typeface="Calibri" panose="020F0502020204030204" pitchFamily="34" charset="0"/>
              </a:rPr>
              <a:t>diminuer</a:t>
            </a:r>
            <a:r>
              <a:rPr lang="en-US" sz="6600" dirty="0">
                <a:solidFill>
                  <a:srgbClr val="191E37"/>
                </a:solidFill>
                <a:effectLst/>
                <a:ea typeface="Calibri" panose="020F0502020204030204" pitchFamily="34" charset="0"/>
              </a:rPr>
              <a:t> les prix. </a:t>
            </a:r>
            <a:r>
              <a:rPr lang="en-US" sz="6600" dirty="0" err="1">
                <a:solidFill>
                  <a:srgbClr val="191E37"/>
                </a:solidFill>
                <a:effectLst/>
                <a:ea typeface="Calibri" panose="020F0502020204030204" pitchFamily="34" charset="0"/>
              </a:rPr>
              <a:t>L'approvisionnement</a:t>
            </a:r>
            <a:r>
              <a:rPr lang="en-US" sz="6600" dirty="0">
                <a:solidFill>
                  <a:srgbClr val="191E37"/>
                </a:solidFill>
                <a:effectLst/>
                <a:ea typeface="Calibri" panose="020F0502020204030204" pitchFamily="34" charset="0"/>
              </a:rPr>
              <a:t>, bien que </a:t>
            </a:r>
            <a:r>
              <a:rPr lang="en-US" sz="6600" dirty="0" err="1">
                <a:solidFill>
                  <a:srgbClr val="191E37"/>
                </a:solidFill>
                <a:effectLst/>
                <a:ea typeface="Calibri" panose="020F0502020204030204" pitchFamily="34" charset="0"/>
              </a:rPr>
              <a:t>perturbé</a:t>
            </a:r>
            <a:r>
              <a:rPr lang="en-US" sz="6600" dirty="0">
                <a:solidFill>
                  <a:srgbClr val="191E37"/>
                </a:solidFill>
                <a:effectLst/>
                <a:ea typeface="Calibri" panose="020F0502020204030204" pitchFamily="34" charset="0"/>
              </a:rPr>
              <a:t> du fait de maintenances </a:t>
            </a:r>
            <a:r>
              <a:rPr lang="en-US" sz="6600" dirty="0" err="1">
                <a:solidFill>
                  <a:srgbClr val="191E37"/>
                </a:solidFill>
                <a:effectLst/>
                <a:ea typeface="Calibri" panose="020F0502020204030204" pitchFamily="34" charset="0"/>
              </a:rPr>
              <a:t>en</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Norvège</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est</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resté</a:t>
            </a:r>
            <a:r>
              <a:rPr lang="en-US" sz="6600" dirty="0">
                <a:solidFill>
                  <a:srgbClr val="191E37"/>
                </a:solidFill>
                <a:effectLst/>
                <a:ea typeface="Calibri" panose="020F0502020204030204" pitchFamily="34" charset="0"/>
              </a:rPr>
              <a:t> à un </a:t>
            </a:r>
            <a:r>
              <a:rPr lang="en-US" sz="6600" dirty="0" err="1">
                <a:solidFill>
                  <a:srgbClr val="191E37"/>
                </a:solidFill>
                <a:effectLst/>
                <a:ea typeface="Calibri" panose="020F0502020204030204" pitchFamily="34" charset="0"/>
              </a:rPr>
              <a:t>degré</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assez</a:t>
            </a:r>
            <a:r>
              <a:rPr lang="en-US" sz="6600" dirty="0">
                <a:solidFill>
                  <a:srgbClr val="191E37"/>
                </a:solidFill>
                <a:effectLst/>
                <a:ea typeface="Calibri" panose="020F0502020204030204" pitchFamily="34" charset="0"/>
              </a:rPr>
              <a:t> haut. Les stockages </a:t>
            </a:r>
            <a:r>
              <a:rPr lang="en-US" sz="6600" dirty="0" err="1">
                <a:solidFill>
                  <a:srgbClr val="191E37"/>
                </a:solidFill>
                <a:effectLst/>
                <a:ea typeface="Calibri" panose="020F0502020204030204" pitchFamily="34" charset="0"/>
              </a:rPr>
              <a:t>sont</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remplis</a:t>
            </a:r>
            <a:r>
              <a:rPr lang="en-US" sz="6600" dirty="0">
                <a:solidFill>
                  <a:srgbClr val="191E37"/>
                </a:solidFill>
                <a:effectLst/>
                <a:ea typeface="Calibri" panose="020F0502020204030204" pitchFamily="34" charset="0"/>
              </a:rPr>
              <a:t> à 61,6% </a:t>
            </a:r>
            <a:r>
              <a:rPr lang="en-US" sz="6600" dirty="0" err="1">
                <a:solidFill>
                  <a:srgbClr val="191E37"/>
                </a:solidFill>
                <a:effectLst/>
                <a:ea typeface="Calibri" panose="020F0502020204030204" pitchFamily="34" charset="0"/>
              </a:rPr>
              <a:t>actuellement</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contre</a:t>
            </a:r>
            <a:r>
              <a:rPr lang="en-US" sz="6600" dirty="0">
                <a:solidFill>
                  <a:srgbClr val="191E37"/>
                </a:solidFill>
                <a:effectLst/>
                <a:ea typeface="Calibri" panose="020F0502020204030204" pitchFamily="34" charset="0"/>
              </a:rPr>
              <a:t> plus de 62% la </a:t>
            </a:r>
            <a:r>
              <a:rPr lang="en-US" sz="6600" dirty="0" err="1">
                <a:solidFill>
                  <a:srgbClr val="191E37"/>
                </a:solidFill>
                <a:effectLst/>
                <a:ea typeface="Calibri" panose="020F0502020204030204" pitchFamily="34" charset="0"/>
              </a:rPr>
              <a:t>semaine</a:t>
            </a:r>
            <a:r>
              <a:rPr lang="en-US" sz="6600" dirty="0">
                <a:solidFill>
                  <a:srgbClr val="191E37"/>
                </a:solidFill>
                <a:effectLst/>
                <a:ea typeface="Calibri" panose="020F0502020204030204" pitchFamily="34" charset="0"/>
              </a:rPr>
              <a:t> passée, </a:t>
            </a:r>
            <a:r>
              <a:rPr lang="en-US" sz="6600" dirty="0" err="1">
                <a:solidFill>
                  <a:srgbClr val="191E37"/>
                </a:solidFill>
                <a:effectLst/>
                <a:ea typeface="Calibri" panose="020F0502020204030204" pitchFamily="34" charset="0"/>
              </a:rPr>
              <a:t>en</a:t>
            </a:r>
            <a:r>
              <a:rPr lang="en-US" sz="6600" dirty="0">
                <a:solidFill>
                  <a:srgbClr val="191E37"/>
                </a:solidFill>
                <a:effectLst/>
                <a:ea typeface="Calibri" panose="020F0502020204030204" pitchFamily="34" charset="0"/>
              </a:rPr>
              <a:t> raison de </a:t>
            </a:r>
            <a:r>
              <a:rPr lang="en-US" sz="6600" dirty="0" err="1">
                <a:solidFill>
                  <a:srgbClr val="191E37"/>
                </a:solidFill>
                <a:effectLst/>
                <a:ea typeface="Calibri" panose="020F0502020204030204" pitchFamily="34" charset="0"/>
              </a:rPr>
              <a:t>températures</a:t>
            </a:r>
            <a:r>
              <a:rPr lang="en-US" sz="6600" dirty="0">
                <a:solidFill>
                  <a:srgbClr val="191E37"/>
                </a:solidFill>
                <a:effectLst/>
                <a:ea typeface="Calibri" panose="020F0502020204030204" pitchFamily="34" charset="0"/>
              </a:rPr>
              <a:t> plus </a:t>
            </a:r>
            <a:r>
              <a:rPr lang="en-US" sz="6600" dirty="0" err="1">
                <a:solidFill>
                  <a:srgbClr val="191E37"/>
                </a:solidFill>
                <a:effectLst/>
                <a:ea typeface="Calibri" panose="020F0502020204030204" pitchFamily="34" charset="0"/>
              </a:rPr>
              <a:t>froides</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ils</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n'en</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demeurent</a:t>
            </a:r>
            <a:r>
              <a:rPr lang="en-US" sz="6600" dirty="0">
                <a:solidFill>
                  <a:srgbClr val="191E37"/>
                </a:solidFill>
                <a:effectLst/>
                <a:ea typeface="Calibri" panose="020F0502020204030204" pitchFamily="34" charset="0"/>
              </a:rPr>
              <a:t> pas </a:t>
            </a:r>
            <a:r>
              <a:rPr lang="en-US" sz="6600" dirty="0" err="1">
                <a:solidFill>
                  <a:srgbClr val="191E37"/>
                </a:solidFill>
                <a:effectLst/>
                <a:ea typeface="Calibri" panose="020F0502020204030204" pitchFamily="34" charset="0"/>
              </a:rPr>
              <a:t>moins</a:t>
            </a:r>
            <a:r>
              <a:rPr lang="en-US" sz="6600" dirty="0">
                <a:solidFill>
                  <a:srgbClr val="191E37"/>
                </a:solidFill>
                <a:effectLst/>
                <a:ea typeface="Calibri" panose="020F0502020204030204" pitchFamily="34" charset="0"/>
              </a:rPr>
              <a:t> à des </a:t>
            </a:r>
            <a:r>
              <a:rPr lang="en-US" sz="6600" dirty="0" err="1">
                <a:solidFill>
                  <a:srgbClr val="191E37"/>
                </a:solidFill>
                <a:effectLst/>
                <a:ea typeface="Calibri" panose="020F0502020204030204" pitchFamily="34" charset="0"/>
              </a:rPr>
              <a:t>niveaux</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historiquement</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élevés</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Ces</a:t>
            </a:r>
            <a:r>
              <a:rPr lang="en-US" sz="6600" dirty="0">
                <a:solidFill>
                  <a:srgbClr val="191E37"/>
                </a:solidFill>
                <a:effectLst/>
                <a:ea typeface="Calibri" panose="020F0502020204030204" pitchFamily="34" charset="0"/>
              </a:rPr>
              <a:t> conditions </a:t>
            </a:r>
            <a:r>
              <a:rPr lang="en-US" sz="6600" dirty="0" err="1">
                <a:solidFill>
                  <a:srgbClr val="191E37"/>
                </a:solidFill>
                <a:effectLst/>
                <a:ea typeface="Calibri" panose="020F0502020204030204" pitchFamily="34" charset="0"/>
              </a:rPr>
              <a:t>permettent</a:t>
            </a:r>
            <a:r>
              <a:rPr lang="en-US" sz="6600" dirty="0">
                <a:solidFill>
                  <a:srgbClr val="191E37"/>
                </a:solidFill>
                <a:effectLst/>
                <a:ea typeface="Calibri" panose="020F0502020204030204" pitchFamily="34" charset="0"/>
              </a:rPr>
              <a:t> aux prix sur </a:t>
            </a:r>
            <a:r>
              <a:rPr lang="en-US" sz="6600" dirty="0" err="1">
                <a:solidFill>
                  <a:srgbClr val="191E37"/>
                </a:solidFill>
                <a:effectLst/>
                <a:ea typeface="Calibri" panose="020F0502020204030204" pitchFamily="34" charset="0"/>
              </a:rPr>
              <a:t>toute</a:t>
            </a:r>
            <a:r>
              <a:rPr lang="en-US" sz="6600" dirty="0">
                <a:solidFill>
                  <a:srgbClr val="191E37"/>
                </a:solidFill>
                <a:effectLst/>
                <a:ea typeface="Calibri" panose="020F0502020204030204" pitchFamily="34" charset="0"/>
              </a:rPr>
              <a:t> la </a:t>
            </a:r>
            <a:r>
              <a:rPr lang="en-US" sz="6600" dirty="0" err="1">
                <a:solidFill>
                  <a:srgbClr val="191E37"/>
                </a:solidFill>
                <a:effectLst/>
                <a:ea typeface="Calibri" panose="020F0502020204030204" pitchFamily="34" charset="0"/>
              </a:rPr>
              <a:t>courbe</a:t>
            </a:r>
            <a:r>
              <a:rPr lang="en-US" sz="6600" dirty="0">
                <a:solidFill>
                  <a:srgbClr val="191E37"/>
                </a:solidFill>
                <a:effectLst/>
                <a:ea typeface="Calibri" panose="020F0502020204030204" pitchFamily="34" charset="0"/>
              </a:rPr>
              <a:t> de </a:t>
            </a:r>
            <a:r>
              <a:rPr lang="en-US" sz="6600" dirty="0" err="1">
                <a:solidFill>
                  <a:srgbClr val="191E37"/>
                </a:solidFill>
                <a:effectLst/>
                <a:ea typeface="Calibri" panose="020F0502020204030204" pitchFamily="34" charset="0"/>
              </a:rPr>
              <a:t>diminuer</a:t>
            </a:r>
            <a:r>
              <a:rPr lang="en-US" sz="6600" dirty="0">
                <a:solidFill>
                  <a:srgbClr val="191E37"/>
                </a:solidFill>
                <a:effectLst/>
                <a:ea typeface="Calibri" panose="020F0502020204030204" pitchFamily="34" charset="0"/>
              </a:rPr>
              <a:t> </a:t>
            </a:r>
            <a:endParaRPr lang="en-US" sz="6000" dirty="0">
              <a:solidFill>
                <a:srgbClr val="191E37"/>
              </a:solidFill>
              <a:effectLst/>
              <a:ea typeface="Calibri" panose="020F0502020204030204" pitchFamily="34" charset="0"/>
            </a:endParaRPr>
          </a:p>
          <a:p>
            <a:pPr marL="0" indent="0" algn="just">
              <a:buNone/>
            </a:pPr>
            <a:endParaRPr lang="en-US" sz="6600" dirty="0">
              <a:solidFill>
                <a:srgbClr val="191E37"/>
              </a:solidFill>
              <a:effectLst/>
              <a:ea typeface="Calibri" panose="020F0502020204030204" pitchFamily="34" charset="0"/>
              <a:cs typeface="Segoe UI Emoji" panose="020B0502040204020203" pitchFamily="34" charset="0"/>
            </a:endParaRPr>
          </a:p>
          <a:p>
            <a:pPr marL="0" indent="0" algn="just">
              <a:buNone/>
            </a:pPr>
            <a:r>
              <a:rPr lang="en-US" sz="6600" dirty="0">
                <a:solidFill>
                  <a:srgbClr val="191E37"/>
                </a:solidFill>
                <a:effectLst/>
                <a:ea typeface="Calibri" panose="020F0502020204030204" pitchFamily="34" charset="0"/>
                <a:cs typeface="Segoe UI Emoji" panose="020B0502040204020203" pitchFamily="34" charset="0"/>
              </a:rPr>
              <a:t>⚡</a:t>
            </a:r>
            <a:r>
              <a:rPr lang="en-US" sz="6600" dirty="0">
                <a:solidFill>
                  <a:srgbClr val="191E37"/>
                </a:solidFill>
                <a:effectLst/>
                <a:ea typeface="Calibri" panose="020F0502020204030204" pitchFamily="34" charset="0"/>
                <a:cs typeface="Arial" panose="020B0604020202020204" pitchFamily="34" charset="0"/>
              </a:rPr>
              <a:t> </a:t>
            </a:r>
            <a:r>
              <a:rPr lang="en-US" sz="6600" b="1" dirty="0" err="1">
                <a:solidFill>
                  <a:srgbClr val="191E37"/>
                </a:solidFill>
                <a:effectLst/>
                <a:ea typeface="Calibri" panose="020F0502020204030204" pitchFamily="34" charset="0"/>
              </a:rPr>
              <a:t>Électricité</a:t>
            </a:r>
            <a:r>
              <a:rPr lang="en-US" sz="6600" b="1" dirty="0">
                <a:solidFill>
                  <a:srgbClr val="191E37"/>
                </a:solidFill>
                <a:effectLst/>
                <a:ea typeface="Calibri" panose="020F0502020204030204" pitchFamily="34" charset="0"/>
              </a:rPr>
              <a:t> : -2,6% sur les prix pour 2025 et -3,5% pour les prix de </a:t>
            </a:r>
            <a:r>
              <a:rPr lang="en-US" sz="6600" b="1" dirty="0" err="1">
                <a:solidFill>
                  <a:srgbClr val="191E37"/>
                </a:solidFill>
                <a:effectLst/>
                <a:ea typeface="Calibri" panose="020F0502020204030204" pitchFamily="34" charset="0"/>
              </a:rPr>
              <a:t>mai</a:t>
            </a:r>
            <a:r>
              <a:rPr lang="en-US" sz="6600" b="1" dirty="0">
                <a:solidFill>
                  <a:srgbClr val="191E37"/>
                </a:solidFill>
                <a:effectLst/>
                <a:ea typeface="Calibri" panose="020F0502020204030204" pitchFamily="34" charset="0"/>
              </a:rPr>
              <a:t> 2024</a:t>
            </a:r>
            <a:r>
              <a:rPr lang="en-US" sz="6600" dirty="0">
                <a:solidFill>
                  <a:srgbClr val="191E37"/>
                </a:solidFill>
                <a:effectLst/>
                <a:ea typeface="Calibri" panose="020F0502020204030204" pitchFamily="34" charset="0"/>
              </a:rPr>
              <a:t>. </a:t>
            </a:r>
          </a:p>
          <a:p>
            <a:pPr marL="0" indent="0" algn="just">
              <a:buNone/>
            </a:pPr>
            <a:r>
              <a:rPr lang="en-US" sz="6600" dirty="0">
                <a:solidFill>
                  <a:srgbClr val="191E37"/>
                </a:solidFill>
                <a:effectLst/>
                <a:ea typeface="Calibri" panose="020F0502020204030204" pitchFamily="34" charset="0"/>
              </a:rPr>
              <a:t>Le prix de </a:t>
            </a:r>
            <a:r>
              <a:rPr lang="en-US" sz="6600" dirty="0" err="1">
                <a:solidFill>
                  <a:srgbClr val="191E37"/>
                </a:solidFill>
                <a:effectLst/>
                <a:ea typeface="Calibri" panose="020F0502020204030204" pitchFamily="34" charset="0"/>
              </a:rPr>
              <a:t>l'électricité</a:t>
            </a:r>
            <a:r>
              <a:rPr lang="en-US" sz="6600" dirty="0">
                <a:solidFill>
                  <a:srgbClr val="191E37"/>
                </a:solidFill>
                <a:effectLst/>
                <a:ea typeface="Calibri" panose="020F0502020204030204" pitchFamily="34" charset="0"/>
              </a:rPr>
              <a:t> a </a:t>
            </a:r>
            <a:r>
              <a:rPr lang="en-US" sz="6600" dirty="0" err="1">
                <a:solidFill>
                  <a:srgbClr val="191E37"/>
                </a:solidFill>
                <a:effectLst/>
                <a:ea typeface="Calibri" panose="020F0502020204030204" pitchFamily="34" charset="0"/>
              </a:rPr>
              <a:t>suivi</a:t>
            </a:r>
            <a:r>
              <a:rPr lang="en-US" sz="6600" dirty="0">
                <a:solidFill>
                  <a:srgbClr val="191E37"/>
                </a:solidFill>
                <a:effectLst/>
                <a:ea typeface="Calibri" panose="020F0502020204030204" pitchFamily="34" charset="0"/>
              </a:rPr>
              <a:t> la tendance sur les prix du </a:t>
            </a:r>
            <a:r>
              <a:rPr lang="en-US" sz="6600" dirty="0" err="1">
                <a:solidFill>
                  <a:srgbClr val="191E37"/>
                </a:solidFill>
                <a:effectLst/>
                <a:ea typeface="Calibri" panose="020F0502020204030204" pitchFamily="34" charset="0"/>
              </a:rPr>
              <a:t>gaz</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mais</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également</a:t>
            </a:r>
            <a:r>
              <a:rPr lang="en-US" sz="6600" dirty="0">
                <a:solidFill>
                  <a:srgbClr val="191E37"/>
                </a:solidFill>
                <a:effectLst/>
                <a:ea typeface="Calibri" panose="020F0502020204030204" pitchFamily="34" charset="0"/>
              </a:rPr>
              <a:t> du </a:t>
            </a:r>
            <a:r>
              <a:rPr lang="en-US" sz="6600" dirty="0" err="1">
                <a:solidFill>
                  <a:srgbClr val="191E37"/>
                </a:solidFill>
                <a:effectLst/>
                <a:ea typeface="Calibri" panose="020F0502020204030204" pitchFamily="34" charset="0"/>
              </a:rPr>
              <a:t>charbon</a:t>
            </a:r>
            <a:r>
              <a:rPr lang="en-US" sz="6600" dirty="0">
                <a:solidFill>
                  <a:srgbClr val="191E37"/>
                </a:solidFill>
                <a:effectLst/>
                <a:ea typeface="Calibri" panose="020F0502020204030204" pitchFamily="34" charset="0"/>
              </a:rPr>
              <a:t>, qui a perdu </a:t>
            </a:r>
            <a:r>
              <a:rPr lang="en-US" sz="6600" dirty="0" err="1">
                <a:solidFill>
                  <a:srgbClr val="191E37"/>
                </a:solidFill>
                <a:effectLst/>
                <a:ea typeface="Calibri" panose="020F0502020204030204" pitchFamily="34" charset="0"/>
              </a:rPr>
              <a:t>près</a:t>
            </a:r>
            <a:r>
              <a:rPr lang="en-US" sz="6600" dirty="0">
                <a:solidFill>
                  <a:srgbClr val="191E37"/>
                </a:solidFill>
                <a:effectLst/>
                <a:ea typeface="Calibri" panose="020F0502020204030204" pitchFamily="34" charset="0"/>
              </a:rPr>
              <a:t> de 10% sur la </a:t>
            </a:r>
            <a:r>
              <a:rPr lang="en-US" sz="6600" dirty="0" err="1">
                <a:solidFill>
                  <a:srgbClr val="191E37"/>
                </a:solidFill>
                <a:effectLst/>
                <a:ea typeface="Calibri" panose="020F0502020204030204" pitchFamily="34" charset="0"/>
              </a:rPr>
              <a:t>semaine</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en</a:t>
            </a:r>
            <a:r>
              <a:rPr lang="en-US" sz="6600" dirty="0">
                <a:solidFill>
                  <a:srgbClr val="191E37"/>
                </a:solidFill>
                <a:effectLst/>
                <a:ea typeface="Calibri" panose="020F0502020204030204" pitchFamily="34" charset="0"/>
              </a:rPr>
              <a:t> raison </a:t>
            </a:r>
            <a:r>
              <a:rPr lang="en-US" sz="6600" dirty="0" err="1">
                <a:solidFill>
                  <a:srgbClr val="191E37"/>
                </a:solidFill>
                <a:effectLst/>
                <a:ea typeface="Calibri" panose="020F0502020204030204" pitchFamily="34" charset="0"/>
              </a:rPr>
              <a:t>d'une</a:t>
            </a:r>
            <a:r>
              <a:rPr lang="en-US" sz="6600" dirty="0">
                <a:solidFill>
                  <a:srgbClr val="191E37"/>
                </a:solidFill>
                <a:effectLst/>
                <a:ea typeface="Calibri" panose="020F0502020204030204" pitchFamily="34" charset="0"/>
              </a:rPr>
              <a:t> absence de </a:t>
            </a:r>
            <a:r>
              <a:rPr lang="en-US" sz="6600" dirty="0" err="1">
                <a:solidFill>
                  <a:srgbClr val="191E37"/>
                </a:solidFill>
                <a:effectLst/>
                <a:ea typeface="Calibri" panose="020F0502020204030204" pitchFamily="34" charset="0"/>
              </a:rPr>
              <a:t>demande</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côté</a:t>
            </a:r>
            <a:r>
              <a:rPr lang="en-US" sz="6600" dirty="0">
                <a:solidFill>
                  <a:srgbClr val="191E37"/>
                </a:solidFill>
                <a:effectLst/>
                <a:ea typeface="Calibri" panose="020F0502020204030204" pitchFamily="34" charset="0"/>
              </a:rPr>
              <a:t> Europe et d'un bon </a:t>
            </a:r>
            <a:r>
              <a:rPr lang="en-US" sz="6600" dirty="0" err="1">
                <a:solidFill>
                  <a:srgbClr val="191E37"/>
                </a:solidFill>
                <a:effectLst/>
                <a:ea typeface="Calibri" panose="020F0502020204030204" pitchFamily="34" charset="0"/>
              </a:rPr>
              <a:t>approvisionnement</a:t>
            </a:r>
            <a:r>
              <a:rPr lang="en-US" sz="6600" dirty="0">
                <a:solidFill>
                  <a:srgbClr val="191E37"/>
                </a:solidFill>
                <a:effectLst/>
                <a:ea typeface="Calibri" panose="020F0502020204030204" pitchFamily="34" charset="0"/>
              </a:rPr>
              <a:t> global. </a:t>
            </a:r>
          </a:p>
          <a:p>
            <a:pPr marL="0" indent="0" algn="just">
              <a:buNone/>
            </a:pPr>
            <a:r>
              <a:rPr lang="en-US" sz="6600" dirty="0">
                <a:solidFill>
                  <a:srgbClr val="191E37"/>
                </a:solidFill>
                <a:effectLst/>
                <a:ea typeface="Calibri" panose="020F0502020204030204" pitchFamily="34" charset="0"/>
              </a:rPr>
              <a:t>Le </a:t>
            </a:r>
            <a:r>
              <a:rPr lang="en-US" sz="6600" dirty="0" err="1">
                <a:solidFill>
                  <a:srgbClr val="191E37"/>
                </a:solidFill>
                <a:effectLst/>
                <a:ea typeface="Calibri" panose="020F0502020204030204" pitchFamily="34" charset="0"/>
              </a:rPr>
              <a:t>maintien</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d'une</a:t>
            </a:r>
            <a:r>
              <a:rPr lang="en-US" sz="6600" dirty="0">
                <a:solidFill>
                  <a:srgbClr val="191E37"/>
                </a:solidFill>
                <a:effectLst/>
                <a:ea typeface="Calibri" panose="020F0502020204030204" pitchFamily="34" charset="0"/>
              </a:rPr>
              <a:t> production </a:t>
            </a:r>
            <a:r>
              <a:rPr lang="en-US" sz="6600" dirty="0" err="1">
                <a:solidFill>
                  <a:srgbClr val="191E37"/>
                </a:solidFill>
                <a:effectLst/>
                <a:ea typeface="Calibri" panose="020F0502020204030204" pitchFamily="34" charset="0"/>
              </a:rPr>
              <a:t>renouvelable</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importante</a:t>
            </a:r>
            <a:r>
              <a:rPr lang="en-US" sz="6600" dirty="0">
                <a:solidFill>
                  <a:srgbClr val="191E37"/>
                </a:solidFill>
                <a:effectLst/>
                <a:ea typeface="Calibri" panose="020F0502020204030204" pitchFamily="34" charset="0"/>
              </a:rPr>
              <a:t> et la </a:t>
            </a:r>
            <a:r>
              <a:rPr lang="en-US" sz="6600" dirty="0" err="1">
                <a:solidFill>
                  <a:srgbClr val="191E37"/>
                </a:solidFill>
                <a:effectLst/>
                <a:ea typeface="Calibri" panose="020F0502020204030204" pitchFamily="34" charset="0"/>
              </a:rPr>
              <a:t>hausse</a:t>
            </a:r>
            <a:r>
              <a:rPr lang="en-US" sz="6600" dirty="0">
                <a:solidFill>
                  <a:srgbClr val="191E37"/>
                </a:solidFill>
                <a:effectLst/>
                <a:ea typeface="Calibri" panose="020F0502020204030204" pitchFamily="34" charset="0"/>
              </a:rPr>
              <a:t> de la </a:t>
            </a:r>
            <a:r>
              <a:rPr lang="en-US" sz="6600" dirty="0" err="1">
                <a:solidFill>
                  <a:srgbClr val="191E37"/>
                </a:solidFill>
                <a:effectLst/>
                <a:ea typeface="Calibri" panose="020F0502020204030204" pitchFamily="34" charset="0"/>
              </a:rPr>
              <a:t>disponibilité</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nucléaire</a:t>
            </a:r>
            <a:r>
              <a:rPr lang="en-US" sz="6600" dirty="0">
                <a:solidFill>
                  <a:srgbClr val="191E37"/>
                </a:solidFill>
                <a:effectLst/>
                <a:ea typeface="Calibri" panose="020F0502020204030204" pitchFamily="34" charset="0"/>
              </a:rPr>
              <a:t>, à </a:t>
            </a:r>
            <a:r>
              <a:rPr lang="en-US" sz="6600" dirty="0" err="1">
                <a:solidFill>
                  <a:srgbClr val="191E37"/>
                </a:solidFill>
                <a:effectLst/>
                <a:ea typeface="Calibri" panose="020F0502020204030204" pitchFamily="34" charset="0"/>
              </a:rPr>
              <a:t>près</a:t>
            </a:r>
            <a:r>
              <a:rPr lang="en-US" sz="6600" dirty="0">
                <a:solidFill>
                  <a:srgbClr val="191E37"/>
                </a:solidFill>
                <a:effectLst/>
                <a:ea typeface="Calibri" panose="020F0502020204030204" pitchFamily="34" charset="0"/>
              </a:rPr>
              <a:t> de 44 GW, </a:t>
            </a:r>
            <a:r>
              <a:rPr lang="en-US" sz="6600" dirty="0" err="1">
                <a:solidFill>
                  <a:srgbClr val="191E37"/>
                </a:solidFill>
                <a:effectLst/>
                <a:ea typeface="Calibri" panose="020F0502020204030204" pitchFamily="34" charset="0"/>
              </a:rPr>
              <a:t>parachèvent</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cet</a:t>
            </a:r>
            <a:r>
              <a:rPr lang="en-US" sz="6600" dirty="0">
                <a:solidFill>
                  <a:srgbClr val="191E37"/>
                </a:solidFill>
                <a:effectLst/>
                <a:ea typeface="Calibri" panose="020F0502020204030204" pitchFamily="34" charset="0"/>
              </a:rPr>
              <a:t> ensemble et </a:t>
            </a:r>
            <a:r>
              <a:rPr lang="en-US" sz="6600" dirty="0" err="1">
                <a:solidFill>
                  <a:srgbClr val="191E37"/>
                </a:solidFill>
                <a:effectLst/>
                <a:ea typeface="Calibri" panose="020F0502020204030204" pitchFamily="34" charset="0"/>
              </a:rPr>
              <a:t>confortent</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l'idée</a:t>
            </a:r>
            <a:r>
              <a:rPr lang="en-US" sz="6600" dirty="0">
                <a:solidFill>
                  <a:srgbClr val="191E37"/>
                </a:solidFill>
                <a:effectLst/>
                <a:ea typeface="Calibri" panose="020F0502020204030204" pitchFamily="34" charset="0"/>
              </a:rPr>
              <a:t> d'un retour des prix </a:t>
            </a:r>
            <a:r>
              <a:rPr lang="en-US" sz="6600" dirty="0" err="1">
                <a:solidFill>
                  <a:srgbClr val="191E37"/>
                </a:solidFill>
                <a:effectLst/>
                <a:ea typeface="Calibri" panose="020F0502020204030204" pitchFamily="34" charset="0"/>
              </a:rPr>
              <a:t>en</a:t>
            </a:r>
            <a:r>
              <a:rPr lang="en-US" sz="6600" dirty="0">
                <a:solidFill>
                  <a:srgbClr val="191E37"/>
                </a:solidFill>
                <a:effectLst/>
                <a:ea typeface="Calibri" panose="020F0502020204030204" pitchFamily="34" charset="0"/>
              </a:rPr>
              <a:t> </a:t>
            </a:r>
            <a:r>
              <a:rPr lang="en-US" sz="6600" dirty="0" err="1">
                <a:solidFill>
                  <a:srgbClr val="191E37"/>
                </a:solidFill>
                <a:effectLst/>
                <a:ea typeface="Calibri" panose="020F0502020204030204" pitchFamily="34" charset="0"/>
              </a:rPr>
              <a:t>baisse</a:t>
            </a:r>
            <a:r>
              <a:rPr lang="en-US" sz="6600" dirty="0">
                <a:solidFill>
                  <a:srgbClr val="191E37"/>
                </a:solidFill>
                <a:effectLst/>
                <a:ea typeface="Calibri" panose="020F0502020204030204" pitchFamily="34" charset="0"/>
              </a:rPr>
              <a:t> sur le </a:t>
            </a:r>
            <a:r>
              <a:rPr lang="en-US" sz="6600" dirty="0" err="1">
                <a:solidFill>
                  <a:srgbClr val="191E37"/>
                </a:solidFill>
                <a:effectLst/>
                <a:ea typeface="Calibri" panose="020F0502020204030204" pitchFamily="34" charset="0"/>
              </a:rPr>
              <a:t>marché</a:t>
            </a:r>
            <a:r>
              <a:rPr lang="en-US" sz="6600" dirty="0">
                <a:solidFill>
                  <a:srgbClr val="191E37"/>
                </a:solidFill>
                <a:effectLst/>
                <a:ea typeface="Calibri" panose="020F0502020204030204" pitchFamily="34" charset="0"/>
              </a:rPr>
              <a:t>.</a:t>
            </a:r>
            <a:endParaRPr lang="en-US" sz="6000" dirty="0">
              <a:solidFill>
                <a:srgbClr val="191E37"/>
              </a:solidFill>
              <a:effectLst/>
              <a:ea typeface="Calibri" panose="020F0502020204030204" pitchFamily="34" charset="0"/>
            </a:endParaRPr>
          </a:p>
          <a:p>
            <a:endParaRPr lang="fr-FR" sz="3500" b="0" i="0" dirty="0">
              <a:solidFill>
                <a:srgbClr val="000000"/>
              </a:solidFill>
              <a:effectLst/>
              <a:latin typeface="Roboto Slab Medium" panose="020F0502020204030204" pitchFamily="2" charset="0"/>
            </a:endParaRPr>
          </a:p>
          <a:p>
            <a:endParaRPr lang="fr-FR" sz="3500" dirty="0">
              <a:solidFill>
                <a:srgbClr val="000000"/>
              </a:solidFill>
              <a:latin typeface="Roboto Slab Medium" panose="020F0502020204030204" pitchFamily="2" charset="0"/>
            </a:endParaRPr>
          </a:p>
          <a:p>
            <a:endParaRPr lang="fr-FR" sz="3500" b="0" i="0" dirty="0">
              <a:solidFill>
                <a:srgbClr val="000000"/>
              </a:solidFill>
              <a:effectLst/>
              <a:latin typeface="Roboto Slab Medium" panose="020F0502020204030204" pitchFamily="2" charset="0"/>
            </a:endParaRPr>
          </a:p>
          <a:p>
            <a:endParaRPr lang="fr-FR" sz="3500" b="0" i="0" dirty="0">
              <a:solidFill>
                <a:srgbClr val="000000"/>
              </a:solidFill>
              <a:effectLst/>
              <a:latin typeface="Roboto Slab Medium" panose="020F0502020204030204" pitchFamily="2" charset="0"/>
            </a:endParaRPr>
          </a:p>
          <a:p>
            <a:endParaRPr lang="en-US" dirty="0"/>
          </a:p>
        </p:txBody>
      </p:sp>
      <p:sp>
        <p:nvSpPr>
          <p:cNvPr id="4" name="Text Placeholder 3">
            <a:extLst>
              <a:ext uri="{FF2B5EF4-FFF2-40B4-BE49-F238E27FC236}">
                <a16:creationId xmlns:a16="http://schemas.microsoft.com/office/drawing/2014/main" id="{4D965C3F-1971-351C-D510-5286A9B68957}"/>
              </a:ext>
            </a:extLst>
          </p:cNvPr>
          <p:cNvSpPr>
            <a:spLocks noGrp="1"/>
          </p:cNvSpPr>
          <p:nvPr>
            <p:ph type="body" idx="13"/>
          </p:nvPr>
        </p:nvSpPr>
        <p:spPr/>
        <p:txBody>
          <a:bodyPr/>
          <a:lstStyle/>
          <a:p>
            <a:endParaRPr lang="en-US"/>
          </a:p>
        </p:txBody>
      </p:sp>
    </p:spTree>
    <p:extLst>
      <p:ext uri="{BB962C8B-B14F-4D97-AF65-F5344CB8AC3E}">
        <p14:creationId xmlns:p14="http://schemas.microsoft.com/office/powerpoint/2010/main" val="103360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384721"/>
          </a:xfrm>
        </p:spPr>
        <p:txBody>
          <a:bodyPr>
            <a:normAutofit fontScale="90000"/>
          </a:bodyPr>
          <a:lstStyle/>
          <a:p>
            <a:r>
              <a:rPr lang="fr-FR" dirty="0"/>
              <a:t>2/ Résultats des appels d’offres </a:t>
            </a:r>
            <a:r>
              <a:rPr lang="fr-FR" dirty="0" err="1"/>
              <a:t>EnR</a:t>
            </a:r>
            <a:r>
              <a:rPr lang="fr-FR" dirty="0"/>
              <a:t> </a:t>
            </a:r>
          </a:p>
        </p:txBody>
      </p:sp>
      <p:sp>
        <p:nvSpPr>
          <p:cNvPr id="3" name="Content Placeholder 2">
            <a:extLst>
              <a:ext uri="{FF2B5EF4-FFF2-40B4-BE49-F238E27FC236}">
                <a16:creationId xmlns:a16="http://schemas.microsoft.com/office/drawing/2014/main" id="{08AD2F13-77A2-4FB2-99DB-D765466958C6}"/>
              </a:ext>
            </a:extLst>
          </p:cNvPr>
          <p:cNvSpPr>
            <a:spLocks noGrp="1"/>
          </p:cNvSpPr>
          <p:nvPr>
            <p:ph idx="1"/>
          </p:nvPr>
        </p:nvSpPr>
        <p:spPr>
          <a:xfrm>
            <a:off x="276138" y="993011"/>
            <a:ext cx="11132760" cy="5725030"/>
          </a:xfrm>
        </p:spPr>
        <p:txBody>
          <a:bodyPr>
            <a:normAutofit/>
          </a:bodyPr>
          <a:lstStyle/>
          <a:p>
            <a:pPr marL="0" indent="0">
              <a:buNone/>
            </a:pPr>
            <a:endParaRPr lang="fr-FR" sz="5600"/>
          </a:p>
          <a:p>
            <a:pPr marL="0" indent="0">
              <a:buNone/>
            </a:pPr>
            <a:endParaRPr lang="fr-FR" sz="5600"/>
          </a:p>
          <a:p>
            <a:pPr marL="0" indent="0">
              <a:buNone/>
            </a:pPr>
            <a:endParaRPr lang="fr-FR" sz="5600"/>
          </a:p>
        </p:txBody>
      </p:sp>
      <p:pic>
        <p:nvPicPr>
          <p:cNvPr id="4" name="Image 5">
            <a:extLst>
              <a:ext uri="{FF2B5EF4-FFF2-40B4-BE49-F238E27FC236}">
                <a16:creationId xmlns:a16="http://schemas.microsoft.com/office/drawing/2014/main" id="{33A05FD6-5884-C29E-77BC-6FD1BEC7CA37}"/>
              </a:ext>
            </a:extLst>
          </p:cNvPr>
          <p:cNvPicPr>
            <a:picLocks noChangeAspect="1"/>
          </p:cNvPicPr>
          <p:nvPr/>
        </p:nvPicPr>
        <p:blipFill>
          <a:blip r:embed="rId3"/>
          <a:stretch>
            <a:fillRect/>
          </a:stretch>
        </p:blipFill>
        <p:spPr>
          <a:xfrm>
            <a:off x="11235876" y="6306073"/>
            <a:ext cx="412712" cy="411968"/>
          </a:xfrm>
          <a:prstGeom prst="rect">
            <a:avLst/>
          </a:prstGeom>
        </p:spPr>
      </p:pic>
      <p:sp>
        <p:nvSpPr>
          <p:cNvPr id="8" name="TextBox 7">
            <a:extLst>
              <a:ext uri="{FF2B5EF4-FFF2-40B4-BE49-F238E27FC236}">
                <a16:creationId xmlns:a16="http://schemas.microsoft.com/office/drawing/2014/main" id="{D102B04F-3B04-9BC4-E9E0-01AEA784D9F3}"/>
              </a:ext>
            </a:extLst>
          </p:cNvPr>
          <p:cNvSpPr txBox="1"/>
          <p:nvPr/>
        </p:nvSpPr>
        <p:spPr>
          <a:xfrm>
            <a:off x="4948662" y="3426327"/>
            <a:ext cx="6699926" cy="1477328"/>
          </a:xfrm>
          <a:prstGeom prst="rect">
            <a:avLst/>
          </a:prstGeom>
          <a:noFill/>
        </p:spPr>
        <p:txBody>
          <a:bodyPr wrap="square">
            <a:spAutoFit/>
          </a:bodyPr>
          <a:lstStyle/>
          <a:p>
            <a:r>
              <a:rPr lang="fr-FR" dirty="0"/>
              <a:t>Cinquième période</a:t>
            </a:r>
          </a:p>
          <a:p>
            <a:endParaRPr lang="fr-FR" dirty="0"/>
          </a:p>
          <a:p>
            <a:r>
              <a:rPr lang="fr-FR" dirty="0"/>
              <a:t>92 nouveaux lauréats pour développer des installations photovoltaïques au sol ont été désignés en mars 2024.</a:t>
            </a:r>
          </a:p>
          <a:p>
            <a:r>
              <a:rPr lang="fr-FR" dirty="0"/>
              <a:t>Le prix moyen proposé par les lauréats est de 81,9 €/MWh.</a:t>
            </a:r>
          </a:p>
        </p:txBody>
      </p:sp>
      <p:sp>
        <p:nvSpPr>
          <p:cNvPr id="10" name="TextBox 9">
            <a:extLst>
              <a:ext uri="{FF2B5EF4-FFF2-40B4-BE49-F238E27FC236}">
                <a16:creationId xmlns:a16="http://schemas.microsoft.com/office/drawing/2014/main" id="{0AD246A2-45C4-E953-7CC8-2584402CE4E9}"/>
              </a:ext>
            </a:extLst>
          </p:cNvPr>
          <p:cNvSpPr txBox="1"/>
          <p:nvPr/>
        </p:nvSpPr>
        <p:spPr>
          <a:xfrm>
            <a:off x="187257" y="4903655"/>
            <a:ext cx="6094378" cy="1754326"/>
          </a:xfrm>
          <a:prstGeom prst="rect">
            <a:avLst/>
          </a:prstGeom>
          <a:noFill/>
        </p:spPr>
        <p:txBody>
          <a:bodyPr wrap="square">
            <a:spAutoFit/>
          </a:bodyPr>
          <a:lstStyle/>
          <a:p>
            <a:r>
              <a:rPr lang="fr-FR" dirty="0"/>
              <a:t>Sixième période</a:t>
            </a:r>
          </a:p>
          <a:p>
            <a:endParaRPr lang="fr-FR" dirty="0"/>
          </a:p>
          <a:p>
            <a:r>
              <a:rPr lang="fr-FR" dirty="0"/>
              <a:t>90 nouveaux lauréats pour développer des installations photovoltaïques sur bâtiment ont été désignés en mars 2024 (liste téléchargeable ci-dessous).</a:t>
            </a:r>
          </a:p>
          <a:p>
            <a:r>
              <a:rPr lang="fr-FR" dirty="0"/>
              <a:t>Le prix moyen proposé par les lauréats est de 102,10 €/MWh.</a:t>
            </a:r>
          </a:p>
        </p:txBody>
      </p:sp>
      <p:pic>
        <p:nvPicPr>
          <p:cNvPr id="6" name="Picture 5">
            <a:extLst>
              <a:ext uri="{FF2B5EF4-FFF2-40B4-BE49-F238E27FC236}">
                <a16:creationId xmlns:a16="http://schemas.microsoft.com/office/drawing/2014/main" id="{A2A2B9CD-284F-859A-DF50-1F032925B3CC}"/>
              </a:ext>
            </a:extLst>
          </p:cNvPr>
          <p:cNvPicPr>
            <a:picLocks noChangeAspect="1"/>
          </p:cNvPicPr>
          <p:nvPr/>
        </p:nvPicPr>
        <p:blipFill>
          <a:blip r:embed="rId4"/>
          <a:stretch>
            <a:fillRect/>
          </a:stretch>
        </p:blipFill>
        <p:spPr>
          <a:xfrm>
            <a:off x="842267" y="1230040"/>
            <a:ext cx="5253733" cy="1544869"/>
          </a:xfrm>
          <a:prstGeom prst="rect">
            <a:avLst/>
          </a:prstGeom>
        </p:spPr>
      </p:pic>
      <p:pic>
        <p:nvPicPr>
          <p:cNvPr id="11" name="Picture 10">
            <a:extLst>
              <a:ext uri="{FF2B5EF4-FFF2-40B4-BE49-F238E27FC236}">
                <a16:creationId xmlns:a16="http://schemas.microsoft.com/office/drawing/2014/main" id="{952133F0-7986-485E-4998-91C8E3575D7A}"/>
              </a:ext>
            </a:extLst>
          </p:cNvPr>
          <p:cNvPicPr>
            <a:picLocks noChangeAspect="1"/>
          </p:cNvPicPr>
          <p:nvPr/>
        </p:nvPicPr>
        <p:blipFill>
          <a:blip r:embed="rId5"/>
          <a:stretch>
            <a:fillRect/>
          </a:stretch>
        </p:blipFill>
        <p:spPr>
          <a:xfrm>
            <a:off x="8098337" y="1082032"/>
            <a:ext cx="2209340" cy="1883753"/>
          </a:xfrm>
          <a:prstGeom prst="rect">
            <a:avLst/>
          </a:prstGeom>
        </p:spPr>
      </p:pic>
    </p:spTree>
    <p:extLst>
      <p:ext uri="{BB962C8B-B14F-4D97-AF65-F5344CB8AC3E}">
        <p14:creationId xmlns:p14="http://schemas.microsoft.com/office/powerpoint/2010/main" val="3093609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1023569"/>
          </a:xfrm>
        </p:spPr>
        <p:txBody>
          <a:bodyPr>
            <a:normAutofit fontScale="90000"/>
          </a:bodyPr>
          <a:lstStyle/>
          <a:p>
            <a:r>
              <a:rPr lang="fr-FR" dirty="0"/>
              <a:t>3/ Actualités marché, réglementaires et jurisprudentielles énergies (1/4)</a:t>
            </a:r>
          </a:p>
        </p:txBody>
      </p:sp>
      <p:sp>
        <p:nvSpPr>
          <p:cNvPr id="3" name="Content Placeholder 2">
            <a:extLst>
              <a:ext uri="{FF2B5EF4-FFF2-40B4-BE49-F238E27FC236}">
                <a16:creationId xmlns:a16="http://schemas.microsoft.com/office/drawing/2014/main" id="{08AD2F13-77A2-4FB2-99DB-D765466958C6}"/>
              </a:ext>
            </a:extLst>
          </p:cNvPr>
          <p:cNvSpPr>
            <a:spLocks noGrp="1"/>
          </p:cNvSpPr>
          <p:nvPr>
            <p:ph idx="1"/>
          </p:nvPr>
        </p:nvSpPr>
        <p:spPr>
          <a:xfrm>
            <a:off x="276138" y="1470147"/>
            <a:ext cx="10959738" cy="5247894"/>
          </a:xfrm>
        </p:spPr>
        <p:txBody>
          <a:bodyPr>
            <a:normAutofit/>
          </a:bodyPr>
          <a:lstStyle/>
          <a:p>
            <a:pPr marL="0" indent="0" algn="just" fontAlgn="base">
              <a:lnSpc>
                <a:spcPct val="110000"/>
              </a:lnSpc>
              <a:buNone/>
            </a:pPr>
            <a:r>
              <a:rPr lang="fr-FR" sz="1400" b="1" dirty="0">
                <a:solidFill>
                  <a:srgbClr val="0070C0"/>
                </a:solidFill>
              </a:rPr>
              <a:t>📚 Actualités marché</a:t>
            </a:r>
            <a:endParaRPr lang="fr-FR" sz="1400" dirty="0">
              <a:solidFill>
                <a:srgbClr val="0070C0"/>
              </a:solidFill>
            </a:endParaRPr>
          </a:p>
          <a:p>
            <a:pPr marL="0" indent="0" algn="just" fontAlgn="base">
              <a:lnSpc>
                <a:spcPct val="110000"/>
              </a:lnSpc>
              <a:buNone/>
            </a:pPr>
            <a:r>
              <a:rPr lang="fr-FR" sz="1400" dirty="0">
                <a:solidFill>
                  <a:srgbClr val="0070C0"/>
                </a:solidFill>
              </a:rPr>
              <a:t>👉 </a:t>
            </a:r>
            <a:r>
              <a:rPr lang="fr-FR" sz="1400" b="1" u="sng" dirty="0">
                <a:solidFill>
                  <a:srgbClr val="0070C0"/>
                </a:solidFill>
              </a:rPr>
              <a:t>SOLAIRE</a:t>
            </a:r>
            <a:r>
              <a:rPr lang="fr-FR" sz="1400" dirty="0">
                <a:solidFill>
                  <a:srgbClr val="0070C0"/>
                </a:solidFill>
              </a:rPr>
              <a:t> - Récente publication de la CRE des nouveaux tarifs et primes relatifs aux installations photovoltaïques implantées sur bâtiment, hangar ou ombrière, d'une puissance crête installée inférieure à 100 kWc et inférieure ou égale à 500 kWc (et ce, pour le deuxième trimestre tarifaire 2024 (de mai à juillet)).</a:t>
            </a:r>
          </a:p>
          <a:p>
            <a:pPr marL="0" indent="0" algn="just" fontAlgn="base">
              <a:lnSpc>
                <a:spcPct val="110000"/>
              </a:lnSpc>
              <a:buNone/>
            </a:pPr>
            <a:r>
              <a:rPr lang="fr-FR" sz="1400" dirty="0">
                <a:solidFill>
                  <a:srgbClr val="0070C0"/>
                </a:solidFill>
              </a:rPr>
              <a:t>📄</a:t>
            </a:r>
            <a:r>
              <a:rPr lang="fr-FR" sz="1400" dirty="0">
                <a:solidFill>
                  <a:srgbClr val="0070C0"/>
                </a:solidFill>
                <a:hlinkClick r:id="rId3"/>
              </a:rPr>
              <a:t>https://www.enerplan.asso.fr/tarif-achat-prix-installation-photovoltaique-100-kw</a:t>
            </a:r>
            <a:endParaRPr lang="fr-FR" sz="1400" dirty="0">
              <a:solidFill>
                <a:srgbClr val="0070C0"/>
              </a:solidFill>
            </a:endParaRPr>
          </a:p>
          <a:p>
            <a:pPr marL="0" indent="0" algn="just" fontAlgn="base">
              <a:lnSpc>
                <a:spcPct val="110000"/>
              </a:lnSpc>
              <a:buNone/>
            </a:pPr>
            <a:r>
              <a:rPr lang="fr-FR" sz="1400" dirty="0">
                <a:solidFill>
                  <a:srgbClr val="0070C0"/>
                </a:solidFill>
              </a:rPr>
              <a:t>📄</a:t>
            </a:r>
            <a:r>
              <a:rPr lang="fr-FR" sz="1400" dirty="0">
                <a:solidFill>
                  <a:srgbClr val="0070C0"/>
                </a:solidFill>
                <a:hlinkClick r:id="rId4"/>
              </a:rPr>
              <a:t>https://www.photovoltaique.info/fr/actualites/detail/arrete-s21-publication-des-tarifs-et-primes-pour-le-2eme-trimestre-2024/</a:t>
            </a:r>
            <a:r>
              <a:rPr lang="fr-FR" sz="1400" dirty="0">
                <a:solidFill>
                  <a:srgbClr val="0070C0"/>
                </a:solidFill>
              </a:rPr>
              <a:t> </a:t>
            </a:r>
          </a:p>
          <a:p>
            <a:pPr marL="0" indent="0" algn="just" fontAlgn="base">
              <a:lnSpc>
                <a:spcPct val="110000"/>
              </a:lnSpc>
              <a:buNone/>
            </a:pPr>
            <a:r>
              <a:rPr lang="fr-FR" sz="1400" dirty="0">
                <a:solidFill>
                  <a:srgbClr val="0070C0"/>
                </a:solidFill>
              </a:rPr>
              <a:t>👉 </a:t>
            </a:r>
            <a:r>
              <a:rPr lang="fr-FR" sz="1400" b="1" u="sng" dirty="0">
                <a:solidFill>
                  <a:srgbClr val="0070C0"/>
                </a:solidFill>
              </a:rPr>
              <a:t>PPE</a:t>
            </a:r>
            <a:r>
              <a:rPr lang="fr-FR" sz="1400" dirty="0">
                <a:solidFill>
                  <a:srgbClr val="0070C0"/>
                </a:solidFill>
              </a:rPr>
              <a:t> - Le gouvernement a annoncé que la troisième programmation pluriannuelle de l’énergie sera adoptée par décret, dérogeant ainsi au processus parlementaire habituel sur le sujet.</a:t>
            </a:r>
          </a:p>
          <a:p>
            <a:pPr marL="0" indent="0" algn="just" fontAlgn="base">
              <a:lnSpc>
                <a:spcPct val="110000"/>
              </a:lnSpc>
              <a:buNone/>
            </a:pPr>
            <a:r>
              <a:rPr lang="fr-FR" sz="1400" dirty="0">
                <a:solidFill>
                  <a:srgbClr val="0070C0"/>
                </a:solidFill>
              </a:rPr>
              <a:t>📄</a:t>
            </a:r>
            <a:r>
              <a:rPr lang="fr-FR" sz="1400" dirty="0">
                <a:solidFill>
                  <a:srgbClr val="0070C0"/>
                </a:solidFill>
                <a:hlinkClick r:id="rId5"/>
              </a:rPr>
              <a:t>https://www.lemonde.fr/politique/article/2024/04/11/le-gouvernement-confirme-renoncer-a-un-debat-au-parlement-sur-les-grands-choix-energetiques-de-la-france_6227282_823448.html?mc_cid=90d1ec11f1&amp;mc_eid=29131e0f20</a:t>
            </a:r>
            <a:r>
              <a:rPr lang="fr-FR" sz="1400" dirty="0">
                <a:solidFill>
                  <a:srgbClr val="0070C0"/>
                </a:solidFill>
              </a:rPr>
              <a:t> </a:t>
            </a:r>
          </a:p>
          <a:p>
            <a:pPr marL="0" indent="0" algn="just" fontAlgn="base">
              <a:lnSpc>
                <a:spcPct val="110000"/>
              </a:lnSpc>
              <a:buNone/>
            </a:pPr>
            <a:r>
              <a:rPr lang="fr-FR" sz="1400" dirty="0">
                <a:solidFill>
                  <a:srgbClr val="0070C0"/>
                </a:solidFill>
              </a:rPr>
              <a:t>👉 </a:t>
            </a:r>
            <a:r>
              <a:rPr lang="fr-FR" sz="1400" b="1" u="sng" dirty="0">
                <a:solidFill>
                  <a:srgbClr val="0070C0"/>
                </a:solidFill>
              </a:rPr>
              <a:t>DECARBONATION DE L’INDUSTRIE </a:t>
            </a:r>
            <a:r>
              <a:rPr lang="fr-FR" sz="1400" dirty="0">
                <a:solidFill>
                  <a:srgbClr val="0070C0"/>
                </a:solidFill>
              </a:rPr>
              <a:t>- La Commission européenne a dévoilé plusieurs pistes de réflexion sur le Pacte vert européen afin de l’adapter à la décarbonation de l’industrie; notamment une simplification du cadre réglementation et  la stabilisation du prix de l’énergie.</a:t>
            </a:r>
          </a:p>
          <a:p>
            <a:pPr marL="0" indent="0" algn="just" fontAlgn="base">
              <a:lnSpc>
                <a:spcPct val="110000"/>
              </a:lnSpc>
              <a:buNone/>
            </a:pPr>
            <a:r>
              <a:rPr lang="fr-FR" sz="1400" dirty="0">
                <a:solidFill>
                  <a:srgbClr val="0070C0"/>
                </a:solidFill>
              </a:rPr>
              <a:t>📄</a:t>
            </a:r>
            <a:r>
              <a:rPr lang="fr-FR" sz="1400" dirty="0">
                <a:solidFill>
                  <a:srgbClr val="0070C0"/>
                </a:solidFill>
                <a:hlinkClick r:id="rId6"/>
              </a:rPr>
              <a:t>https://www.lesechos.fr/monde/europe/pacte-vert-leurope-promet-de-mieux-ecouter-lindustrie-2088140</a:t>
            </a:r>
            <a:r>
              <a:rPr lang="fr-FR" sz="1400" dirty="0">
                <a:solidFill>
                  <a:srgbClr val="0070C0"/>
                </a:solidFill>
              </a:rPr>
              <a:t> </a:t>
            </a:r>
          </a:p>
          <a:p>
            <a:pPr marL="0" indent="0" algn="just" fontAlgn="base">
              <a:lnSpc>
                <a:spcPct val="110000"/>
              </a:lnSpc>
              <a:buNone/>
            </a:pPr>
            <a:r>
              <a:rPr lang="fr-FR" sz="1400" dirty="0">
                <a:solidFill>
                  <a:srgbClr val="0070C0"/>
                </a:solidFill>
              </a:rPr>
              <a:t>👉 </a:t>
            </a:r>
            <a:r>
              <a:rPr lang="fr-FR" sz="1400" b="1" u="sng" dirty="0">
                <a:solidFill>
                  <a:srgbClr val="0070C0"/>
                </a:solidFill>
              </a:rPr>
              <a:t>DROIT MINIER </a:t>
            </a:r>
            <a:r>
              <a:rPr lang="fr-FR" sz="1400" dirty="0">
                <a:solidFill>
                  <a:srgbClr val="0070C0"/>
                </a:solidFill>
              </a:rPr>
              <a:t>- Volonté affichée du Gouvernement de simplifier le code minier afin de développer l’extraction de matières premières stratégiques (lithium et cuivre) et le développement de la géothermie. </a:t>
            </a:r>
          </a:p>
          <a:p>
            <a:pPr marL="0" indent="0" algn="just" fontAlgn="base">
              <a:lnSpc>
                <a:spcPct val="110000"/>
              </a:lnSpc>
              <a:buNone/>
            </a:pPr>
            <a:r>
              <a:rPr lang="fr-FR" sz="1400" dirty="0">
                <a:solidFill>
                  <a:srgbClr val="0070C0"/>
                </a:solidFill>
              </a:rPr>
              <a:t>📄</a:t>
            </a:r>
            <a:r>
              <a:rPr lang="fr-FR" sz="1400" dirty="0">
                <a:solidFill>
                  <a:srgbClr val="0070C0"/>
                </a:solidFill>
                <a:hlinkClick r:id="rId7"/>
              </a:rPr>
              <a:t>https://www.lemonde.fr/economie/article/2024/04/12/industrie-le-gouvernement-veut-simplifier-le-droit-minier-pour-accelerer-les-projets-en-france_6227388_3234.html</a:t>
            </a:r>
            <a:r>
              <a:rPr lang="fr-FR" sz="1400" dirty="0">
                <a:solidFill>
                  <a:srgbClr val="0070C0"/>
                </a:solidFill>
              </a:rPr>
              <a:t> </a:t>
            </a:r>
          </a:p>
        </p:txBody>
      </p:sp>
      <p:pic>
        <p:nvPicPr>
          <p:cNvPr id="4" name="Image 5">
            <a:extLst>
              <a:ext uri="{FF2B5EF4-FFF2-40B4-BE49-F238E27FC236}">
                <a16:creationId xmlns:a16="http://schemas.microsoft.com/office/drawing/2014/main" id="{33A05FD6-5884-C29E-77BC-6FD1BEC7CA37}"/>
              </a:ext>
            </a:extLst>
          </p:cNvPr>
          <p:cNvPicPr>
            <a:picLocks noChangeAspect="1"/>
          </p:cNvPicPr>
          <p:nvPr/>
        </p:nvPicPr>
        <p:blipFill>
          <a:blip r:embed="rId8"/>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573548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1023569"/>
          </a:xfrm>
        </p:spPr>
        <p:txBody>
          <a:bodyPr>
            <a:normAutofit fontScale="90000"/>
          </a:bodyPr>
          <a:lstStyle/>
          <a:p>
            <a:r>
              <a:rPr lang="fr-FR" dirty="0"/>
              <a:t>3/ Actualités marché, réglementaires et jurisprudentielles énergies (2/4)</a:t>
            </a:r>
          </a:p>
        </p:txBody>
      </p:sp>
      <p:sp>
        <p:nvSpPr>
          <p:cNvPr id="3" name="Content Placeholder 2">
            <a:extLst>
              <a:ext uri="{FF2B5EF4-FFF2-40B4-BE49-F238E27FC236}">
                <a16:creationId xmlns:a16="http://schemas.microsoft.com/office/drawing/2014/main" id="{08AD2F13-77A2-4FB2-99DB-D765466958C6}"/>
              </a:ext>
            </a:extLst>
          </p:cNvPr>
          <p:cNvSpPr>
            <a:spLocks noGrp="1"/>
          </p:cNvSpPr>
          <p:nvPr>
            <p:ph idx="1"/>
          </p:nvPr>
        </p:nvSpPr>
        <p:spPr>
          <a:xfrm>
            <a:off x="276138" y="1523915"/>
            <a:ext cx="10959738" cy="5107935"/>
          </a:xfrm>
        </p:spPr>
        <p:txBody>
          <a:bodyPr>
            <a:normAutofit/>
          </a:bodyPr>
          <a:lstStyle/>
          <a:p>
            <a:pPr marL="0" indent="0" algn="just" fontAlgn="base">
              <a:lnSpc>
                <a:spcPct val="110000"/>
              </a:lnSpc>
              <a:buNone/>
            </a:pPr>
            <a:r>
              <a:rPr lang="fr-FR" sz="1400" b="1" dirty="0">
                <a:solidFill>
                  <a:srgbClr val="0070C0"/>
                </a:solidFill>
              </a:rPr>
              <a:t>📚 Actualités marché</a:t>
            </a:r>
            <a:endParaRPr lang="fr-FR" sz="1400" dirty="0">
              <a:solidFill>
                <a:srgbClr val="0070C0"/>
              </a:solidFill>
            </a:endParaRPr>
          </a:p>
          <a:p>
            <a:pPr marL="0" indent="0" algn="just" fontAlgn="base">
              <a:lnSpc>
                <a:spcPct val="110000"/>
              </a:lnSpc>
              <a:buNone/>
            </a:pPr>
            <a:r>
              <a:rPr lang="fr-FR" sz="1400" dirty="0">
                <a:solidFill>
                  <a:srgbClr val="0070C0"/>
                </a:solidFill>
              </a:rPr>
              <a:t>👉 </a:t>
            </a:r>
            <a:r>
              <a:rPr lang="fr-FR" sz="1400" b="1" u="sng" dirty="0">
                <a:solidFill>
                  <a:srgbClr val="0070C0"/>
                </a:solidFill>
              </a:rPr>
              <a:t>ARTIFICIALISATION DES SOLS </a:t>
            </a:r>
            <a:r>
              <a:rPr lang="fr-FR" sz="1400" dirty="0">
                <a:solidFill>
                  <a:srgbClr val="0070C0"/>
                </a:solidFill>
              </a:rPr>
              <a:t>- Publication d’une première liste de projets industriels exemptés des quotas d’artificialisation des sol (zéro artificialisation nette, ou « ZAN »). Elle comprend notamment une mine d’exploitation de lithium dans l’est, </a:t>
            </a:r>
            <a:r>
              <a:rPr lang="fr-FR" sz="1400" dirty="0" err="1">
                <a:solidFill>
                  <a:srgbClr val="0070C0"/>
                </a:solidFill>
              </a:rPr>
              <a:t>Cigéo</a:t>
            </a:r>
            <a:r>
              <a:rPr lang="fr-FR" sz="1400" dirty="0">
                <a:solidFill>
                  <a:srgbClr val="0070C0"/>
                </a:solidFill>
              </a:rPr>
              <a:t>, le projet de </a:t>
            </a:r>
            <a:r>
              <a:rPr lang="fr-FR" sz="1400" dirty="0" err="1">
                <a:solidFill>
                  <a:srgbClr val="0070C0"/>
                </a:solidFill>
              </a:rPr>
              <a:t>gigafactory</a:t>
            </a:r>
            <a:r>
              <a:rPr lang="fr-FR" sz="1400" dirty="0">
                <a:solidFill>
                  <a:srgbClr val="0070C0"/>
                </a:solidFill>
              </a:rPr>
              <a:t> d’électrolyseurs à Belfort. </a:t>
            </a:r>
          </a:p>
          <a:p>
            <a:pPr marL="0" indent="0" algn="just" fontAlgn="base">
              <a:lnSpc>
                <a:spcPct val="110000"/>
              </a:lnSpc>
              <a:buNone/>
            </a:pPr>
            <a:r>
              <a:rPr lang="fr-FR" sz="1400" dirty="0">
                <a:solidFill>
                  <a:srgbClr val="0070C0"/>
                </a:solidFill>
              </a:rPr>
              <a:t>📄</a:t>
            </a:r>
            <a:r>
              <a:rPr lang="fr-FR" sz="1400" dirty="0">
                <a:solidFill>
                  <a:srgbClr val="0070C0"/>
                </a:solidFill>
                <a:hlinkClick r:id="rId3"/>
              </a:rPr>
              <a:t>https://www.lesechos.fr/politique-societe/societe/exclusif-tous-les-projets-industriels-echappent-au-zero-artificialisation-nette-des-sols-2088130</a:t>
            </a:r>
            <a:endParaRPr lang="fr-FR" sz="1400" dirty="0">
              <a:solidFill>
                <a:srgbClr val="0070C0"/>
              </a:solidFill>
            </a:endParaRPr>
          </a:p>
          <a:p>
            <a:pPr marL="0" indent="0" algn="just" fontAlgn="base">
              <a:lnSpc>
                <a:spcPct val="110000"/>
              </a:lnSpc>
              <a:buNone/>
            </a:pPr>
            <a:r>
              <a:rPr lang="fr-FR" sz="1400" dirty="0">
                <a:solidFill>
                  <a:srgbClr val="0070C0"/>
                </a:solidFill>
              </a:rPr>
              <a:t>👉 </a:t>
            </a:r>
            <a:r>
              <a:rPr lang="fr-FR" sz="1400" b="1" u="sng" dirty="0">
                <a:solidFill>
                  <a:srgbClr val="0070C0"/>
                </a:solidFill>
              </a:rPr>
              <a:t>SOLAIRE</a:t>
            </a:r>
            <a:r>
              <a:rPr lang="fr-FR" sz="1400" dirty="0">
                <a:solidFill>
                  <a:srgbClr val="0070C0"/>
                </a:solidFill>
              </a:rPr>
              <a:t> - Commission européenne : lancement de deux enquêtes </a:t>
            </a:r>
            <a:r>
              <a:rPr lang="fr-FR" sz="1400" dirty="0" err="1">
                <a:solidFill>
                  <a:srgbClr val="0070C0"/>
                </a:solidFill>
              </a:rPr>
              <a:t>anti-subventions</a:t>
            </a:r>
            <a:r>
              <a:rPr lang="fr-FR" sz="1400" dirty="0">
                <a:solidFill>
                  <a:srgbClr val="0070C0"/>
                </a:solidFill>
              </a:rPr>
              <a:t> contre, d’une part, des consortiums d’entreprises d’énergie solaire impliquant des filiales de groupes chinois et, d’autre part, contre Shanghai Electric, une grande entreprise publique chinoise.</a:t>
            </a:r>
          </a:p>
          <a:p>
            <a:pPr marL="0" indent="0" algn="just" fontAlgn="base">
              <a:lnSpc>
                <a:spcPct val="110000"/>
              </a:lnSpc>
              <a:buNone/>
            </a:pPr>
            <a:r>
              <a:rPr lang="fr-FR" sz="1400" dirty="0">
                <a:solidFill>
                  <a:srgbClr val="0070C0"/>
                </a:solidFill>
              </a:rPr>
              <a:t>📄</a:t>
            </a:r>
            <a:r>
              <a:rPr lang="fr-FR" sz="1400" dirty="0">
                <a:solidFill>
                  <a:srgbClr val="0070C0"/>
                </a:solidFill>
                <a:hlinkClick r:id="rId4"/>
              </a:rPr>
              <a:t>https://www.euractiv.fr/section/energie-climat/news/energie-solaire-lue-ouvre-des-enquetes-anti-subventions-visant-des-groupes-chinois/</a:t>
            </a:r>
            <a:endParaRPr lang="fr-FR" sz="1400" dirty="0">
              <a:solidFill>
                <a:srgbClr val="0070C0"/>
              </a:solidFill>
            </a:endParaRPr>
          </a:p>
          <a:p>
            <a:pPr marL="0" indent="0" algn="just" fontAlgn="base">
              <a:lnSpc>
                <a:spcPct val="110000"/>
              </a:lnSpc>
              <a:buNone/>
            </a:pPr>
            <a:endParaRPr lang="fr-FR" sz="1400" dirty="0">
              <a:solidFill>
                <a:srgbClr val="0070C0"/>
              </a:solidFill>
            </a:endParaRPr>
          </a:p>
        </p:txBody>
      </p:sp>
      <p:pic>
        <p:nvPicPr>
          <p:cNvPr id="4" name="Image 5">
            <a:extLst>
              <a:ext uri="{FF2B5EF4-FFF2-40B4-BE49-F238E27FC236}">
                <a16:creationId xmlns:a16="http://schemas.microsoft.com/office/drawing/2014/main" id="{33A05FD6-5884-C29E-77BC-6FD1BEC7CA37}"/>
              </a:ext>
            </a:extLst>
          </p:cNvPr>
          <p:cNvPicPr>
            <a:picLocks noChangeAspect="1"/>
          </p:cNvPicPr>
          <p:nvPr/>
        </p:nvPicPr>
        <p:blipFill>
          <a:blip r:embed="rId5"/>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192209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1023569"/>
          </a:xfrm>
        </p:spPr>
        <p:txBody>
          <a:bodyPr>
            <a:normAutofit fontScale="90000"/>
          </a:bodyPr>
          <a:lstStyle/>
          <a:p>
            <a:r>
              <a:rPr lang="fr-FR" dirty="0"/>
              <a:t>3/ Actualités marché, réglementaires et jurisprudentielles énergies (3/4)</a:t>
            </a:r>
          </a:p>
        </p:txBody>
      </p:sp>
      <p:sp>
        <p:nvSpPr>
          <p:cNvPr id="3" name="Content Placeholder 2">
            <a:extLst>
              <a:ext uri="{FF2B5EF4-FFF2-40B4-BE49-F238E27FC236}">
                <a16:creationId xmlns:a16="http://schemas.microsoft.com/office/drawing/2014/main" id="{08AD2F13-77A2-4FB2-99DB-D765466958C6}"/>
              </a:ext>
            </a:extLst>
          </p:cNvPr>
          <p:cNvSpPr>
            <a:spLocks noGrp="1"/>
          </p:cNvSpPr>
          <p:nvPr>
            <p:ph idx="1"/>
          </p:nvPr>
        </p:nvSpPr>
        <p:spPr>
          <a:xfrm>
            <a:off x="426204" y="1610106"/>
            <a:ext cx="10809672" cy="5247894"/>
          </a:xfrm>
        </p:spPr>
        <p:txBody>
          <a:bodyPr>
            <a:normAutofit lnSpcReduction="10000"/>
          </a:bodyPr>
          <a:lstStyle/>
          <a:p>
            <a:pPr marL="0" indent="0" algn="just">
              <a:buNone/>
            </a:pPr>
            <a:r>
              <a:rPr lang="fr-FR" sz="1400" dirty="0">
                <a:solidFill>
                  <a:srgbClr val="0070C0"/>
                </a:solidFill>
              </a:rPr>
              <a:t>📚 </a:t>
            </a:r>
            <a:r>
              <a:rPr lang="fr-FR" sz="1400" b="1" dirty="0">
                <a:solidFill>
                  <a:srgbClr val="0070C0"/>
                </a:solidFill>
              </a:rPr>
              <a:t>Les actualités règlementaires</a:t>
            </a:r>
            <a:endParaRPr lang="fr-FR" sz="1400" dirty="0">
              <a:solidFill>
                <a:srgbClr val="0070C0"/>
              </a:solidFill>
            </a:endParaRPr>
          </a:p>
          <a:p>
            <a:pPr marL="0" indent="0" algn="just">
              <a:buNone/>
            </a:pPr>
            <a:r>
              <a:rPr lang="fr-FR" sz="1400" dirty="0">
                <a:solidFill>
                  <a:srgbClr val="0070C0"/>
                </a:solidFill>
              </a:rPr>
              <a:t>👉 </a:t>
            </a:r>
            <a:r>
              <a:rPr lang="fr-FR" sz="1400" b="1" u="sng" dirty="0">
                <a:solidFill>
                  <a:srgbClr val="0070C0"/>
                </a:solidFill>
              </a:rPr>
              <a:t>ENR &amp; BIODIVERSITE </a:t>
            </a:r>
            <a:r>
              <a:rPr lang="fr-FR" sz="1400" dirty="0">
                <a:solidFill>
                  <a:srgbClr val="0070C0"/>
                </a:solidFill>
              </a:rPr>
              <a:t>- Décret n° 2024-315 du 6 avril 2024 relatif à la création d’un observatoire des énergies renouvelables et de la biodiversité: création d'un observatoire des </a:t>
            </a:r>
            <a:r>
              <a:rPr lang="fr-FR" sz="1400" dirty="0" err="1">
                <a:solidFill>
                  <a:srgbClr val="0070C0"/>
                </a:solidFill>
              </a:rPr>
              <a:t>EnR</a:t>
            </a:r>
            <a:r>
              <a:rPr lang="fr-FR" sz="1400" dirty="0">
                <a:solidFill>
                  <a:srgbClr val="0070C0"/>
                </a:solidFill>
              </a:rPr>
              <a:t> et de la biodiversité.</a:t>
            </a:r>
          </a:p>
          <a:p>
            <a:pPr marL="0" indent="0" algn="just">
              <a:buNone/>
            </a:pPr>
            <a:r>
              <a:rPr lang="fr-FR" sz="1400" dirty="0">
                <a:solidFill>
                  <a:srgbClr val="0070C0"/>
                </a:solidFill>
              </a:rPr>
              <a:t>👉 </a:t>
            </a:r>
            <a:r>
              <a:rPr lang="fr-FR" sz="1400" b="1" u="sng" dirty="0">
                <a:solidFill>
                  <a:srgbClr val="0070C0"/>
                </a:solidFill>
              </a:rPr>
              <a:t>AGRIVOLTAISME</a:t>
            </a:r>
            <a:r>
              <a:rPr lang="fr-FR" sz="1400" dirty="0">
                <a:solidFill>
                  <a:srgbClr val="0070C0"/>
                </a:solidFill>
              </a:rPr>
              <a:t> - Décret n° 2024-318 du 8 avril 2024 relatif au développement de l'</a:t>
            </a:r>
            <a:r>
              <a:rPr lang="fr-FR" sz="1400" dirty="0" err="1">
                <a:solidFill>
                  <a:srgbClr val="0070C0"/>
                </a:solidFill>
              </a:rPr>
              <a:t>agrivoltaïsme</a:t>
            </a:r>
            <a:r>
              <a:rPr lang="fr-FR" sz="1400" dirty="0">
                <a:solidFill>
                  <a:srgbClr val="0070C0"/>
                </a:solidFill>
              </a:rPr>
              <a:t> et aux conditions d'implantation des installations photovoltaïques sur des terrains agricoles, naturels ou forestiers.</a:t>
            </a:r>
          </a:p>
          <a:p>
            <a:pPr marL="0" indent="0" algn="just">
              <a:buNone/>
            </a:pPr>
            <a:r>
              <a:rPr lang="fr-FR" sz="1400" dirty="0">
                <a:solidFill>
                  <a:srgbClr val="0070C0"/>
                </a:solidFill>
              </a:rPr>
              <a:t>📄</a:t>
            </a:r>
            <a:r>
              <a:rPr lang="fr-FR" sz="1400" u="sng" dirty="0">
                <a:solidFill>
                  <a:srgbClr val="0070C0"/>
                </a:solidFill>
              </a:rPr>
              <a:t>https://blog.gossement-avocats.com/blog/environnement/agrivoltaisme-publication-du-decret-n-2024-318-du-8-avril-2024-relatif-au-developpement-de-l-agrivoltaisme-et-aux-conditions-d-implantation-des-installations-photovoltaiques-sur-des-terrains-agricoles-naturels-ou-forestiers</a:t>
            </a:r>
          </a:p>
          <a:p>
            <a:pPr marL="0" indent="0" algn="just">
              <a:buNone/>
            </a:pPr>
            <a:r>
              <a:rPr lang="fr-FR" sz="1400" dirty="0">
                <a:solidFill>
                  <a:srgbClr val="0070C0"/>
                </a:solidFill>
                <a:hlinkClick r:id="rId3"/>
              </a:rPr>
              <a:t>📄</a:t>
            </a:r>
            <a:r>
              <a:rPr lang="fr-FR" sz="1400" u="sng" dirty="0">
                <a:solidFill>
                  <a:srgbClr val="0070C0"/>
                </a:solidFill>
                <a:hlinkClick r:id="rId3"/>
              </a:rPr>
              <a:t>https://www.legifrance.gouv.fr/jorf/id/JORFTEXT000049386027</a:t>
            </a:r>
            <a:endParaRPr lang="fr-FR" sz="1400" u="sng" dirty="0">
              <a:solidFill>
                <a:srgbClr val="0070C0"/>
              </a:solidFill>
            </a:endParaRPr>
          </a:p>
          <a:p>
            <a:pPr marL="0" indent="0" algn="just">
              <a:buNone/>
            </a:pPr>
            <a:r>
              <a:rPr lang="fr-FR" sz="1400" dirty="0">
                <a:solidFill>
                  <a:srgbClr val="0070C0"/>
                </a:solidFill>
              </a:rPr>
              <a:t>👉 </a:t>
            </a:r>
            <a:r>
              <a:rPr lang="fr-FR" sz="1400" b="1" u="sng" dirty="0">
                <a:solidFill>
                  <a:srgbClr val="0070C0"/>
                </a:solidFill>
              </a:rPr>
              <a:t>RESPONSABILITE ELARGIE DU PRODUCTEUR </a:t>
            </a:r>
            <a:r>
              <a:rPr lang="fr-FR" sz="1400" dirty="0">
                <a:solidFill>
                  <a:srgbClr val="0070C0"/>
                </a:solidFill>
              </a:rPr>
              <a:t>- Loi n°2024-364 du 22 avril 2024.</a:t>
            </a:r>
          </a:p>
          <a:p>
            <a:pPr marL="0" indent="0" algn="just">
              <a:buNone/>
            </a:pPr>
            <a:r>
              <a:rPr lang="fr-FR" sz="1400" dirty="0">
                <a:solidFill>
                  <a:srgbClr val="0070C0"/>
                </a:solidFill>
              </a:rPr>
              <a:t>📄</a:t>
            </a:r>
            <a:r>
              <a:rPr lang="fr-FR" sz="1400" dirty="0">
                <a:solidFill>
                  <a:srgbClr val="0070C0"/>
                </a:solidFill>
                <a:hlinkClick r:id="rId4"/>
              </a:rPr>
              <a:t>https://www.legifrance.gouv.fr/jorf/id/JORFTEXT000049453263</a:t>
            </a:r>
            <a:endParaRPr lang="fr-FR" sz="1400" dirty="0">
              <a:solidFill>
                <a:srgbClr val="0070C0"/>
              </a:solidFill>
            </a:endParaRPr>
          </a:p>
          <a:p>
            <a:pPr marL="0" indent="0" algn="just">
              <a:buNone/>
            </a:pPr>
            <a:r>
              <a:rPr lang="fr-FR" sz="1400" u="sng" dirty="0">
                <a:solidFill>
                  <a:srgbClr val="0070C0"/>
                </a:solidFill>
                <a:hlinkClick r:id="rId5"/>
              </a:rPr>
              <a:t>📄</a:t>
            </a:r>
            <a:r>
              <a:rPr lang="fr-FR" sz="1400" dirty="0">
                <a:solidFill>
                  <a:srgbClr val="0070C0"/>
                </a:solidFill>
                <a:hlinkClick r:id="rId5"/>
              </a:rPr>
              <a:t>https://blog.gossement-avocats.com/blog/environnement/veille-responsabilite-elargie-du-producteur-la-loi-n-2024-364-du-22-avril-2024-elargit-le-champ-d-application-de-la-filiere-piles-et-accumulateurs-aux-batteries-ainsi-que-la-notion-de-producteur</a:t>
            </a:r>
            <a:endParaRPr lang="fr-FR" sz="1400" dirty="0">
              <a:solidFill>
                <a:srgbClr val="0070C0"/>
              </a:solidFill>
            </a:endParaRPr>
          </a:p>
          <a:p>
            <a:pPr marL="0" indent="0" algn="just">
              <a:buNone/>
            </a:pPr>
            <a:r>
              <a:rPr lang="fr-FR" sz="1400" dirty="0">
                <a:solidFill>
                  <a:srgbClr val="0070C0"/>
                </a:solidFill>
              </a:rPr>
              <a:t>👉 </a:t>
            </a:r>
            <a:r>
              <a:rPr lang="fr-FR" sz="1400" b="1" u="sng" dirty="0">
                <a:solidFill>
                  <a:srgbClr val="0070C0"/>
                </a:solidFill>
              </a:rPr>
              <a:t>URBANISME &amp; ENR</a:t>
            </a:r>
            <a:r>
              <a:rPr lang="fr-FR" sz="1400" b="1" dirty="0">
                <a:solidFill>
                  <a:srgbClr val="0070C0"/>
                </a:solidFill>
              </a:rPr>
              <a:t> </a:t>
            </a:r>
            <a:r>
              <a:rPr lang="fr-FR" sz="1400" dirty="0">
                <a:solidFill>
                  <a:srgbClr val="0070C0"/>
                </a:solidFill>
              </a:rPr>
              <a:t>- Projet de loi de simplification de la vie économique.</a:t>
            </a:r>
          </a:p>
          <a:p>
            <a:pPr marL="0" indent="0" algn="just">
              <a:buNone/>
            </a:pPr>
            <a:r>
              <a:rPr lang="fr-FR" sz="1400" dirty="0">
                <a:solidFill>
                  <a:srgbClr val="0070C0"/>
                </a:solidFill>
              </a:rPr>
              <a:t>📄</a:t>
            </a:r>
            <a:r>
              <a:rPr lang="fr-FR" sz="1400" dirty="0">
                <a:solidFill>
                  <a:srgbClr val="0070C0"/>
                </a:solidFill>
                <a:hlinkClick r:id="rId6"/>
              </a:rPr>
              <a:t>https://blog.gossement-avocats.com/blog/environnement/solaire-le-gouvernement-propose-projet-de-loi</a:t>
            </a:r>
            <a:endParaRPr lang="fr-FR" sz="1400" dirty="0">
              <a:solidFill>
                <a:srgbClr val="0070C0"/>
              </a:solidFill>
            </a:endParaRPr>
          </a:p>
          <a:p>
            <a:pPr marL="0" indent="0" algn="just">
              <a:buNone/>
            </a:pPr>
            <a:r>
              <a:rPr lang="fr-FR" sz="1400" dirty="0">
                <a:solidFill>
                  <a:srgbClr val="0070C0"/>
                </a:solidFill>
              </a:rPr>
              <a:t>👉 </a:t>
            </a:r>
            <a:r>
              <a:rPr lang="fr-FR" sz="1400" b="1" u="sng" dirty="0">
                <a:solidFill>
                  <a:srgbClr val="0070C0"/>
                </a:solidFill>
              </a:rPr>
              <a:t>UE, INDUSTRIE A EMISSION NETTE ZERO &amp; ENR </a:t>
            </a:r>
            <a:r>
              <a:rPr lang="fr-FR" sz="1400" dirty="0">
                <a:solidFill>
                  <a:srgbClr val="0070C0"/>
                </a:solidFill>
              </a:rPr>
              <a:t>- Règlement pour une industrie « zéro émission nette »</a:t>
            </a:r>
          </a:p>
          <a:p>
            <a:pPr marL="0" indent="0" algn="just">
              <a:buNone/>
            </a:pPr>
            <a:r>
              <a:rPr lang="fr-FR" sz="1400" dirty="0">
                <a:solidFill>
                  <a:srgbClr val="0070C0"/>
                </a:solidFill>
              </a:rPr>
              <a:t>📄</a:t>
            </a:r>
            <a:r>
              <a:rPr lang="fr-FR" sz="1400" dirty="0">
                <a:solidFill>
                  <a:srgbClr val="0070C0"/>
                </a:solidFill>
                <a:hlinkClick r:id="rId7"/>
              </a:rPr>
              <a:t>https://single-market-economy.ec.europa.eu/publications/net-zero-industry-act_en?prefLang=fr</a:t>
            </a:r>
            <a:r>
              <a:rPr lang="fr-FR" sz="1400" dirty="0">
                <a:solidFill>
                  <a:srgbClr val="0070C0"/>
                </a:solidFill>
              </a:rPr>
              <a:t> - </a:t>
            </a:r>
            <a:r>
              <a:rPr lang="fr-FR" sz="1400" dirty="0">
                <a:solidFill>
                  <a:srgbClr val="0070C0"/>
                </a:solidFill>
                <a:hlinkClick r:id="rId8"/>
              </a:rPr>
              <a:t>https://www.consilium.europa.eu/fr/press/press-releases/2024/02/06/net-zero-industry-act-council-and-parliament-strike-a-deal-to-boost-eu-s-green-industry/</a:t>
            </a:r>
            <a:endParaRPr lang="fr-FR" sz="1400" dirty="0">
              <a:solidFill>
                <a:srgbClr val="0070C0"/>
              </a:solidFill>
            </a:endParaRPr>
          </a:p>
          <a:p>
            <a:pPr marL="0" indent="0" algn="just">
              <a:buNone/>
            </a:pPr>
            <a:r>
              <a:rPr lang="fr-FR" sz="1400" u="sng" dirty="0">
                <a:solidFill>
                  <a:srgbClr val="0070C0"/>
                </a:solidFill>
                <a:hlinkClick r:id="rId9"/>
              </a:rPr>
              <a:t>📄</a:t>
            </a:r>
            <a:r>
              <a:rPr lang="fr-FR" sz="1400" dirty="0">
                <a:solidFill>
                  <a:srgbClr val="0070C0"/>
                </a:solidFill>
                <a:hlinkClick r:id="rId9"/>
              </a:rPr>
              <a:t>https://www.europarl.europa.eu/news/fr/press-room/20240419IPR20568/une-loi-pour-stimuler-la-production-de-technologies-a-emission-nette-zero</a:t>
            </a:r>
            <a:endParaRPr lang="fr-FR" sz="1400" dirty="0">
              <a:solidFill>
                <a:srgbClr val="0070C0"/>
              </a:solidFill>
            </a:endParaRPr>
          </a:p>
          <a:p>
            <a:pPr marL="0" indent="0" algn="just">
              <a:buNone/>
            </a:pPr>
            <a:endParaRPr lang="fr-FR" sz="1400" dirty="0">
              <a:solidFill>
                <a:srgbClr val="0070C0"/>
              </a:solidFill>
            </a:endParaRPr>
          </a:p>
        </p:txBody>
      </p:sp>
      <p:pic>
        <p:nvPicPr>
          <p:cNvPr id="4" name="Image 5">
            <a:extLst>
              <a:ext uri="{FF2B5EF4-FFF2-40B4-BE49-F238E27FC236}">
                <a16:creationId xmlns:a16="http://schemas.microsoft.com/office/drawing/2014/main" id="{33A05FD6-5884-C29E-77BC-6FD1BEC7CA37}"/>
              </a:ext>
            </a:extLst>
          </p:cNvPr>
          <p:cNvPicPr>
            <a:picLocks noChangeAspect="1"/>
          </p:cNvPicPr>
          <p:nvPr/>
        </p:nvPicPr>
        <p:blipFill>
          <a:blip r:embed="rId10"/>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3272995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1023569"/>
          </a:xfrm>
        </p:spPr>
        <p:txBody>
          <a:bodyPr>
            <a:normAutofit fontScale="90000"/>
          </a:bodyPr>
          <a:lstStyle/>
          <a:p>
            <a:r>
              <a:rPr lang="fr-FR" dirty="0"/>
              <a:t>3/ Actualités marché, réglementaires et jurisprudentielles énergies (4/4)</a:t>
            </a:r>
          </a:p>
        </p:txBody>
      </p:sp>
      <p:sp>
        <p:nvSpPr>
          <p:cNvPr id="3" name="Content Placeholder 2">
            <a:extLst>
              <a:ext uri="{FF2B5EF4-FFF2-40B4-BE49-F238E27FC236}">
                <a16:creationId xmlns:a16="http://schemas.microsoft.com/office/drawing/2014/main" id="{08AD2F13-77A2-4FB2-99DB-D765466958C6}"/>
              </a:ext>
            </a:extLst>
          </p:cNvPr>
          <p:cNvSpPr>
            <a:spLocks noGrp="1"/>
          </p:cNvSpPr>
          <p:nvPr>
            <p:ph idx="1"/>
          </p:nvPr>
        </p:nvSpPr>
        <p:spPr>
          <a:xfrm>
            <a:off x="426204" y="1610106"/>
            <a:ext cx="10809672" cy="5107935"/>
          </a:xfrm>
        </p:spPr>
        <p:txBody>
          <a:bodyPr>
            <a:normAutofit/>
          </a:bodyPr>
          <a:lstStyle/>
          <a:p>
            <a:pPr marL="0" indent="0" algn="just">
              <a:lnSpc>
                <a:spcPct val="100000"/>
              </a:lnSpc>
              <a:buNone/>
            </a:pPr>
            <a:r>
              <a:rPr lang="fr-FR" sz="1400" dirty="0">
                <a:solidFill>
                  <a:srgbClr val="0070C0"/>
                </a:solidFill>
              </a:rPr>
              <a:t>📚 </a:t>
            </a:r>
            <a:r>
              <a:rPr lang="fr-FR" sz="1400" b="1" dirty="0">
                <a:solidFill>
                  <a:srgbClr val="0070C0"/>
                </a:solidFill>
              </a:rPr>
              <a:t>Les actualités jurisprudentielles</a:t>
            </a:r>
          </a:p>
          <a:p>
            <a:pPr marL="0" indent="0" algn="just">
              <a:lnSpc>
                <a:spcPct val="100000"/>
              </a:lnSpc>
              <a:buNone/>
            </a:pPr>
            <a:endParaRPr lang="fr-FR" sz="1400" dirty="0">
              <a:solidFill>
                <a:srgbClr val="0070C0"/>
              </a:solidFill>
            </a:endParaRPr>
          </a:p>
          <a:p>
            <a:pPr marL="0" indent="0" algn="just">
              <a:lnSpc>
                <a:spcPct val="100000"/>
              </a:lnSpc>
              <a:buNone/>
            </a:pPr>
            <a:r>
              <a:rPr lang="fr-FR" sz="1400" dirty="0">
                <a:solidFill>
                  <a:srgbClr val="0070C0"/>
                </a:solidFill>
              </a:rPr>
              <a:t>👉 </a:t>
            </a:r>
            <a:r>
              <a:rPr lang="fr-FR" sz="1400" b="1" u="sng" dirty="0">
                <a:solidFill>
                  <a:srgbClr val="0070C0"/>
                </a:solidFill>
              </a:rPr>
              <a:t>ENR</a:t>
            </a:r>
            <a:r>
              <a:rPr lang="fr-FR" sz="1400" dirty="0">
                <a:solidFill>
                  <a:srgbClr val="0070C0"/>
                </a:solidFill>
              </a:rPr>
              <a:t> - TA Rennes, 25 janvier 2024, n°23NT01257 et CAA Nantes, 19 avril 2024, n°23NT01257</a:t>
            </a:r>
          </a:p>
          <a:p>
            <a:pPr marL="0" indent="0" algn="just">
              <a:lnSpc>
                <a:spcPct val="100000"/>
              </a:lnSpc>
              <a:buNone/>
            </a:pPr>
            <a:r>
              <a:rPr lang="fr-FR" sz="1400" dirty="0">
                <a:solidFill>
                  <a:srgbClr val="0070C0"/>
                </a:solidFill>
              </a:rPr>
              <a:t>📄</a:t>
            </a:r>
            <a:r>
              <a:rPr lang="fr-FR" sz="1400" u="sng" dirty="0">
                <a:solidFill>
                  <a:srgbClr val="0070C0"/>
                </a:solidFill>
              </a:rPr>
              <a:t>https://www.legifrance.gouv.fr/ceta/id/CETATEXT000049446842?dateDecision=&amp;dateVersement=&amp;isAdvancedResult=&amp;juridiction=CONSEIL_ETAT&amp;juridiction=COURS_APPEL&amp;juridiction=TRIBUNAL_ADMINISTATIF&amp;juridiction=TRIBUNAL_CONFLIT&amp;page=3&amp;pageSize=10&amp;pdcSearchArbo=&amp;pdcSearchArboId=&amp;query=&amp;searchField=ALL&amp;searchProximity=&amp;searchType=ALL&amp;sortValue=DATE_DESC&amp;tab_selection=cetat</a:t>
            </a:r>
            <a:r>
              <a:rPr lang="fr-FR" sz="1400" dirty="0">
                <a:solidFill>
                  <a:srgbClr val="0070C0"/>
                </a:solidFill>
              </a:rPr>
              <a:t> </a:t>
            </a:r>
          </a:p>
          <a:p>
            <a:pPr marL="0" indent="0" algn="just">
              <a:lnSpc>
                <a:spcPct val="100000"/>
              </a:lnSpc>
              <a:buNone/>
            </a:pPr>
            <a:r>
              <a:rPr lang="fr-FR" sz="1400" dirty="0">
                <a:solidFill>
                  <a:srgbClr val="0070C0"/>
                </a:solidFill>
              </a:rPr>
              <a:t>📄</a:t>
            </a:r>
            <a:r>
              <a:rPr lang="fr-FR" sz="1400" dirty="0">
                <a:solidFill>
                  <a:srgbClr val="0070C0"/>
                </a:solidFill>
                <a:hlinkClick r:id="rId3"/>
              </a:rPr>
              <a:t>https://blog.gossement-avocats.com/blog/environnement/une-commune-a-t-elle-le-droit-de-participer-au-capital-d-une-societe-de-production-d-energie-renouvelable-alors-qu-elle</a:t>
            </a:r>
            <a:endParaRPr lang="fr-FR" sz="1400" dirty="0">
              <a:solidFill>
                <a:srgbClr val="0070C0"/>
              </a:solidFill>
            </a:endParaRPr>
          </a:p>
          <a:p>
            <a:pPr marL="0" indent="0" algn="just">
              <a:lnSpc>
                <a:spcPct val="100000"/>
              </a:lnSpc>
              <a:buNone/>
            </a:pPr>
            <a:endParaRPr lang="fr-FR" sz="1400" dirty="0"/>
          </a:p>
          <a:p>
            <a:pPr marL="0" indent="0" algn="just">
              <a:lnSpc>
                <a:spcPct val="100000"/>
              </a:lnSpc>
              <a:buNone/>
            </a:pPr>
            <a:r>
              <a:rPr lang="fr-FR" sz="1400" dirty="0"/>
              <a:t>👉</a:t>
            </a:r>
            <a:r>
              <a:rPr lang="fr-FR" sz="1400" b="1" dirty="0"/>
              <a:t> </a:t>
            </a:r>
            <a:r>
              <a:rPr lang="fr-FR" sz="1400" b="1" u="sng" dirty="0"/>
              <a:t>EOLIEN</a:t>
            </a:r>
            <a:r>
              <a:rPr lang="fr-FR" sz="1400" b="1" dirty="0"/>
              <a:t> </a:t>
            </a:r>
            <a:r>
              <a:rPr lang="fr-FR" sz="1400" dirty="0"/>
              <a:t>- CAA Toulouse, 8 déc. 2022, n° 20TL02085 &amp; n° 20TL02108 &amp; CE, 6ème chambre, 18 avril 2024, n° 471141</a:t>
            </a:r>
          </a:p>
          <a:p>
            <a:pPr marL="180975" indent="-180975" algn="just">
              <a:lnSpc>
                <a:spcPct val="100000"/>
              </a:lnSpc>
              <a:buNone/>
            </a:pPr>
            <a:r>
              <a:rPr lang="fr-FR" sz="1400" dirty="0"/>
              <a:t>📄</a:t>
            </a:r>
            <a:r>
              <a:rPr lang="fr-FR" sz="1400" dirty="0">
                <a:hlinkClick r:id="rId4"/>
              </a:rPr>
              <a:t>https://blog.gossement-avocats.com/blog/environnement/conseil-d-etat-18-avril-2024-n-471141</a:t>
            </a:r>
            <a:endParaRPr lang="fr-FR" sz="1400" dirty="0"/>
          </a:p>
          <a:p>
            <a:pPr marL="180975" indent="-180975" algn="just">
              <a:lnSpc>
                <a:spcPct val="100000"/>
              </a:lnSpc>
              <a:buNone/>
            </a:pPr>
            <a:r>
              <a:rPr lang="fr-FR" sz="1400" dirty="0"/>
              <a:t>📄</a:t>
            </a:r>
            <a:r>
              <a:rPr lang="fr-FR" sz="1400" dirty="0">
                <a:hlinkClick r:id="rId5"/>
              </a:rPr>
              <a:t>https://www.legifrance.gouv.fr/ceta/id/CETATEXT000049445832</a:t>
            </a:r>
            <a:r>
              <a:rPr lang="fr-FR" sz="1400" dirty="0"/>
              <a:t> </a:t>
            </a:r>
          </a:p>
          <a:p>
            <a:pPr marL="180975" indent="-180975">
              <a:lnSpc>
                <a:spcPct val="100000"/>
              </a:lnSpc>
              <a:buNone/>
            </a:pPr>
            <a:endParaRPr lang="fr-FR" sz="1400" dirty="0">
              <a:solidFill>
                <a:srgbClr val="0070C0"/>
              </a:solidFill>
            </a:endParaRPr>
          </a:p>
          <a:p>
            <a:pPr marL="180975" indent="-180975">
              <a:lnSpc>
                <a:spcPct val="100000"/>
              </a:lnSpc>
              <a:buNone/>
            </a:pPr>
            <a:r>
              <a:rPr lang="fr-FR" sz="1400" dirty="0">
                <a:solidFill>
                  <a:srgbClr val="0070C0"/>
                </a:solidFill>
              </a:rPr>
              <a:t>👉 </a:t>
            </a:r>
            <a:r>
              <a:rPr lang="fr-FR" sz="1400" b="1" u="sng" dirty="0">
                <a:solidFill>
                  <a:srgbClr val="0070C0"/>
                </a:solidFill>
              </a:rPr>
              <a:t>ELECTRICITE</a:t>
            </a:r>
            <a:r>
              <a:rPr lang="fr-FR" sz="1400" dirty="0">
                <a:solidFill>
                  <a:srgbClr val="0070C0"/>
                </a:solidFill>
              </a:rPr>
              <a:t> - Référé du 8 avril 2024 : référé relatif à l’appréciation d’urgence, par le juge, des référés lorsque des travaux, en l’espèce des travaux d’interconnexion électrique, restent à effectuer.</a:t>
            </a:r>
          </a:p>
        </p:txBody>
      </p:sp>
      <p:pic>
        <p:nvPicPr>
          <p:cNvPr id="4" name="Image 5">
            <a:extLst>
              <a:ext uri="{FF2B5EF4-FFF2-40B4-BE49-F238E27FC236}">
                <a16:creationId xmlns:a16="http://schemas.microsoft.com/office/drawing/2014/main" id="{33A05FD6-5884-C29E-77BC-6FD1BEC7CA37}"/>
              </a:ext>
            </a:extLst>
          </p:cNvPr>
          <p:cNvPicPr>
            <a:picLocks noChangeAspect="1"/>
          </p:cNvPicPr>
          <p:nvPr/>
        </p:nvPicPr>
        <p:blipFill>
          <a:blip r:embed="rId6"/>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3303835439"/>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2672</Words>
  <Application>Microsoft Office PowerPoint</Application>
  <PresentationFormat>Widescreen</PresentationFormat>
  <Paragraphs>176</Paragraphs>
  <Slides>15</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-apple-system</vt:lpstr>
      <vt:lpstr>Arial</vt:lpstr>
      <vt:lpstr>Calibri</vt:lpstr>
      <vt:lpstr>Calibri Light</vt:lpstr>
      <vt:lpstr>Futura Md BT</vt:lpstr>
      <vt:lpstr>Replica-Bold</vt:lpstr>
      <vt:lpstr>Replica-Light</vt:lpstr>
      <vt:lpstr>Roboto Slab Medium</vt:lpstr>
      <vt:lpstr>Symbol</vt:lpstr>
      <vt:lpstr>1_Thème Office</vt:lpstr>
      <vt:lpstr>PowerPoint Presentation</vt:lpstr>
      <vt:lpstr>PowerPoint Presentation</vt:lpstr>
      <vt:lpstr>1/ REVUE DE PRESSE #énergie</vt:lpstr>
      <vt:lpstr>ZOOM NUCLEAIRE ET MARCHE ENERGIE</vt:lpstr>
      <vt:lpstr>2/ Résultats des appels d’offres EnR </vt:lpstr>
      <vt:lpstr>3/ Actualités marché, réglementaires et jurisprudentielles énergies (1/4)</vt:lpstr>
      <vt:lpstr>3/ Actualités marché, réglementaires et jurisprudentielles énergies (2/4)</vt:lpstr>
      <vt:lpstr>3/ Actualités marché, réglementaires et jurisprudentielles énergies (3/4)</vt:lpstr>
      <vt:lpstr>3/ Actualités marché, réglementaires et jurisprudentielles énergies (4/4)</vt:lpstr>
      <vt:lpstr>4/ Actualités Commission Energies</vt:lpstr>
      <vt:lpstr>Résultats du sondage (1/3) </vt:lpstr>
      <vt:lpstr>Résultats du sondage (2/3) </vt:lpstr>
      <vt:lpstr>Résultats du sondage (3/3) </vt:lpstr>
      <vt:lpstr>4/ Actualités Commission Energies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 Smadja</dc:creator>
  <cp:lastModifiedBy>Nicolas Smadja</cp:lastModifiedBy>
  <cp:revision>1</cp:revision>
  <dcterms:modified xsi:type="dcterms:W3CDTF">2024-04-29T15:53:52Z</dcterms:modified>
</cp:coreProperties>
</file>