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56" r:id="rId2"/>
    <p:sldId id="339" r:id="rId3"/>
    <p:sldId id="10335" r:id="rId4"/>
    <p:sldId id="10347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989338-DDC9-4D51-B571-E9F94549379A}" v="2" dt="2023-10-18T15:58:39.4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800" autoAdjust="0"/>
  </p:normalViewPr>
  <p:slideViewPr>
    <p:cSldViewPr snapToGrid="0">
      <p:cViewPr varScale="1">
        <p:scale>
          <a:sx n="51" d="100"/>
          <a:sy n="51" d="100"/>
        </p:scale>
        <p:origin x="14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Smadja" userId="a22391d3-af8a-47db-8c60-7a0bfb081240" providerId="ADAL" clId="{16989338-DDC9-4D51-B571-E9F94549379A}"/>
    <pc:docChg chg="custSel delSld modSld">
      <pc:chgData name="Nicolas Smadja" userId="a22391d3-af8a-47db-8c60-7a0bfb081240" providerId="ADAL" clId="{16989338-DDC9-4D51-B571-E9F94549379A}" dt="2023-10-19T08:44:48.664" v="125" actId="20577"/>
      <pc:docMkLst>
        <pc:docMk/>
      </pc:docMkLst>
      <pc:sldChg chg="modSp mod">
        <pc:chgData name="Nicolas Smadja" userId="a22391d3-af8a-47db-8c60-7a0bfb081240" providerId="ADAL" clId="{16989338-DDC9-4D51-B571-E9F94549379A}" dt="2023-10-19T08:44:20.712" v="119" actId="20577"/>
        <pc:sldMkLst>
          <pc:docMk/>
          <pc:sldMk cId="4047547654" sldId="339"/>
        </pc:sldMkLst>
        <pc:spChg chg="mod">
          <ac:chgData name="Nicolas Smadja" userId="a22391d3-af8a-47db-8c60-7a0bfb081240" providerId="ADAL" clId="{16989338-DDC9-4D51-B571-E9F94549379A}" dt="2023-10-19T08:44:20.712" v="119" actId="20577"/>
          <ac:spMkLst>
            <pc:docMk/>
            <pc:sldMk cId="4047547654" sldId="339"/>
            <ac:spMk id="7" creationId="{00000000-0000-0000-0000-000000000000}"/>
          </ac:spMkLst>
        </pc:spChg>
      </pc:sldChg>
      <pc:sldChg chg="modSp del mod modNotesTx">
        <pc:chgData name="Nicolas Smadja" userId="a22391d3-af8a-47db-8c60-7a0bfb081240" providerId="ADAL" clId="{16989338-DDC9-4D51-B571-E9F94549379A}" dt="2023-10-19T08:44:37.073" v="120" actId="47"/>
        <pc:sldMkLst>
          <pc:docMk/>
          <pc:sldMk cId="2401617190" sldId="10340"/>
        </pc:sldMkLst>
        <pc:spChg chg="mod">
          <ac:chgData name="Nicolas Smadja" userId="a22391d3-af8a-47db-8c60-7a0bfb081240" providerId="ADAL" clId="{16989338-DDC9-4D51-B571-E9F94549379A}" dt="2023-10-18T16:02:11.606" v="105" actId="207"/>
          <ac:spMkLst>
            <pc:docMk/>
            <pc:sldMk cId="2401617190" sldId="10340"/>
            <ac:spMk id="3" creationId="{08AD2F13-77A2-4FB2-99DB-D765466958C6}"/>
          </ac:spMkLst>
        </pc:spChg>
      </pc:sldChg>
      <pc:sldChg chg="del">
        <pc:chgData name="Nicolas Smadja" userId="a22391d3-af8a-47db-8c60-7a0bfb081240" providerId="ADAL" clId="{16989338-DDC9-4D51-B571-E9F94549379A}" dt="2023-10-19T08:44:41.399" v="122" actId="47"/>
        <pc:sldMkLst>
          <pc:docMk/>
          <pc:sldMk cId="2162504099" sldId="10343"/>
        </pc:sldMkLst>
      </pc:sldChg>
      <pc:sldChg chg="del">
        <pc:chgData name="Nicolas Smadja" userId="a22391d3-af8a-47db-8c60-7a0bfb081240" providerId="ADAL" clId="{16989338-DDC9-4D51-B571-E9F94549379A}" dt="2023-10-19T08:44:39.746" v="121" actId="47"/>
        <pc:sldMkLst>
          <pc:docMk/>
          <pc:sldMk cId="3093609207" sldId="10344"/>
        </pc:sldMkLst>
      </pc:sldChg>
      <pc:sldChg chg="del">
        <pc:chgData name="Nicolas Smadja" userId="a22391d3-af8a-47db-8c60-7a0bfb081240" providerId="ADAL" clId="{16989338-DDC9-4D51-B571-E9F94549379A}" dt="2023-10-19T08:44:42.407" v="123" actId="47"/>
        <pc:sldMkLst>
          <pc:docMk/>
          <pc:sldMk cId="3303835439" sldId="10345"/>
        </pc:sldMkLst>
      </pc:sldChg>
      <pc:sldChg chg="del">
        <pc:chgData name="Nicolas Smadja" userId="a22391d3-af8a-47db-8c60-7a0bfb081240" providerId="ADAL" clId="{16989338-DDC9-4D51-B571-E9F94549379A}" dt="2023-10-19T08:44:44.656" v="124" actId="47"/>
        <pc:sldMkLst>
          <pc:docMk/>
          <pc:sldMk cId="3318563371" sldId="10346"/>
        </pc:sldMkLst>
      </pc:sldChg>
      <pc:sldChg chg="modSp mod">
        <pc:chgData name="Nicolas Smadja" userId="a22391d3-af8a-47db-8c60-7a0bfb081240" providerId="ADAL" clId="{16989338-DDC9-4D51-B571-E9F94549379A}" dt="2023-10-19T08:44:48.664" v="125" actId="20577"/>
        <pc:sldMkLst>
          <pc:docMk/>
          <pc:sldMk cId="2593710617" sldId="10347"/>
        </pc:sldMkLst>
        <pc:spChg chg="mod">
          <ac:chgData name="Nicolas Smadja" userId="a22391d3-af8a-47db-8c60-7a0bfb081240" providerId="ADAL" clId="{16989338-DDC9-4D51-B571-E9F94549379A}" dt="2023-10-19T08:44:48.664" v="125" actId="20577"/>
          <ac:spMkLst>
            <pc:docMk/>
            <pc:sldMk cId="2593710617" sldId="10347"/>
            <ac:spMk id="2" creationId="{57C1AA2C-E890-4F4C-CC27-77455C299E7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EE0A5-8707-4476-B9FF-0BF39A7CFA91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89886-EDD4-42DF-8043-5792AA18F99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4084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89886-EDD4-42DF-8043-5792AA18F99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979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DEDA0F-3B21-4F0D-BE67-6E6FA52F5A6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4648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https://afje.org/editorial/publication/pdf/641c1fd6bb61d668341284.pdf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F89886-EDD4-42DF-8043-5792AA18F99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580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6374-88F1-40CA-A9D3-57D48B432726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AB16-1011-45E6-A396-D7142F7E7A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9744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6374-88F1-40CA-A9D3-57D48B432726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AB16-1011-45E6-A396-D7142F7E7A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6206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6374-88F1-40CA-A9D3-57D48B432726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AB16-1011-45E6-A396-D7142F7E7A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9327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1" y="88725"/>
            <a:ext cx="10515601" cy="384721"/>
          </a:xfrm>
        </p:spPr>
        <p:txBody>
          <a:bodyPr/>
          <a:lstStyle>
            <a:lvl1pPr>
              <a:defRPr>
                <a:solidFill>
                  <a:srgbClr val="0063B3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577341"/>
            <a:ext cx="10972800" cy="1384995"/>
          </a:xfrm>
        </p:spPr>
        <p:txBody>
          <a:bodyPr/>
          <a:lstStyle>
            <a:lvl1pPr>
              <a:buClr>
                <a:srgbClr val="57B68C"/>
              </a:buClr>
              <a:defRPr>
                <a:solidFill>
                  <a:srgbClr val="0058A4"/>
                </a:solidFill>
              </a:defRPr>
            </a:lvl1pPr>
            <a:lvl2pPr>
              <a:buClr>
                <a:srgbClr val="57B68C"/>
              </a:buClr>
              <a:defRPr>
                <a:solidFill>
                  <a:schemeClr val="bg2">
                    <a:lumMod val="25000"/>
                  </a:schemeClr>
                </a:solidFill>
                <a:latin typeface="+mn-lt"/>
              </a:defRPr>
            </a:lvl2pPr>
            <a:lvl3pPr>
              <a:buClr>
                <a:srgbClr val="57B68C"/>
              </a:buClr>
              <a:defRPr>
                <a:solidFill>
                  <a:schemeClr val="bg2">
                    <a:lumMod val="25000"/>
                  </a:schemeClr>
                </a:solidFill>
                <a:latin typeface="+mn-lt"/>
              </a:defRPr>
            </a:lvl3pPr>
            <a:lvl4pPr>
              <a:buClr>
                <a:srgbClr val="57B68C"/>
              </a:buClr>
              <a:defRPr>
                <a:solidFill>
                  <a:schemeClr val="bg2">
                    <a:lumMod val="25000"/>
                  </a:schemeClr>
                </a:solidFill>
                <a:latin typeface="+mn-lt"/>
              </a:defRPr>
            </a:lvl4pPr>
            <a:lvl5pPr>
              <a:buClr>
                <a:srgbClr val="57B68C"/>
              </a:buClr>
              <a:defRPr>
                <a:solidFill>
                  <a:schemeClr val="bg2">
                    <a:lumMod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734291" y="6582106"/>
            <a:ext cx="287867" cy="384721"/>
          </a:xfrm>
        </p:spPr>
        <p:txBody>
          <a:bodyPr/>
          <a:lstStyle/>
          <a:p>
            <a:fld id="{DB6CAC91-78B7-4124-8053-4F04E0A45B03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6" t="20813" r="78211" b="67052"/>
          <a:stretch/>
        </p:blipFill>
        <p:spPr>
          <a:xfrm rot="19343263">
            <a:off x="11254481" y="6445995"/>
            <a:ext cx="198640" cy="228600"/>
          </a:xfrm>
          <a:prstGeom prst="rect">
            <a:avLst/>
          </a:prstGeom>
        </p:spPr>
      </p:pic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97447"/>
            <a:ext cx="4114800" cy="126958"/>
          </a:xfrm>
        </p:spPr>
        <p:txBody>
          <a:bodyPr/>
          <a:lstStyle>
            <a:lvl1pPr>
              <a:defRPr sz="825">
                <a:solidFill>
                  <a:srgbClr val="57B68C"/>
                </a:solidFill>
                <a:latin typeface="Replica-Light" panose="02000503030000020004" pitchFamily="2" charset="0"/>
              </a:defRPr>
            </a:lvl1pPr>
          </a:lstStyle>
          <a:p>
            <a:endParaRPr lang="fr-FR"/>
          </a:p>
        </p:txBody>
      </p:sp>
      <p:sp>
        <p:nvSpPr>
          <p:cNvPr id="14" name="Espace réservé du texte 2"/>
          <p:cNvSpPr>
            <a:spLocks noGrp="1"/>
          </p:cNvSpPr>
          <p:nvPr>
            <p:ph type="body" idx="13"/>
          </p:nvPr>
        </p:nvSpPr>
        <p:spPr>
          <a:xfrm>
            <a:off x="838201" y="978741"/>
            <a:ext cx="10515601" cy="42070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50">
                <a:solidFill>
                  <a:srgbClr val="57B68C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662738" y="6478779"/>
            <a:ext cx="2124135" cy="121252"/>
          </a:xfrm>
          <a:prstGeom prst="rect">
            <a:avLst/>
          </a:prstGeom>
        </p:spPr>
        <p:txBody>
          <a:bodyPr/>
          <a:lstStyle>
            <a:lvl1pPr>
              <a:defRPr sz="788">
                <a:solidFill>
                  <a:srgbClr val="0058A4"/>
                </a:solidFill>
                <a:latin typeface="Replica-Bold" panose="02000503030000020004" pitchFamily="2" charset="0"/>
              </a:defRPr>
            </a:lvl1pPr>
          </a:lstStyle>
          <a:p>
            <a:pPr algn="r"/>
            <a:r>
              <a:rPr lang="fr-FR"/>
              <a:t>Modifiez les styles</a:t>
            </a:r>
          </a:p>
        </p:txBody>
      </p:sp>
    </p:spTree>
    <p:extLst>
      <p:ext uri="{BB962C8B-B14F-4D97-AF65-F5344CB8AC3E}">
        <p14:creationId xmlns:p14="http://schemas.microsoft.com/office/powerpoint/2010/main" val="1325152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6374-88F1-40CA-A9D3-57D48B432726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AB16-1011-45E6-A396-D7142F7E7A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327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6374-88F1-40CA-A9D3-57D48B432726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AB16-1011-45E6-A396-D7142F7E7A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934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6374-88F1-40CA-A9D3-57D48B432726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AB16-1011-45E6-A396-D7142F7E7A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709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6374-88F1-40CA-A9D3-57D48B432726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AB16-1011-45E6-A396-D7142F7E7A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388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6374-88F1-40CA-A9D3-57D48B432726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AB16-1011-45E6-A396-D7142F7E7A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3217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6374-88F1-40CA-A9D3-57D48B432726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AB16-1011-45E6-A396-D7142F7E7A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694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6374-88F1-40CA-A9D3-57D48B432726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AB16-1011-45E6-A396-D7142F7E7A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216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E6374-88F1-40CA-A9D3-57D48B432726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8AB16-1011-45E6-A396-D7142F7E7A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00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E6374-88F1-40CA-A9D3-57D48B432726}" type="datetimeFigureOut">
              <a:rPr lang="fr-FR" smtClean="0"/>
              <a:t>19/10/2023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8AB16-1011-45E6-A396-D7142F7E7A3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22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linkedin.com/feed/update/urn:li:activity:7117148193548562433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-1"/>
            <a:ext cx="7240772" cy="6858000"/>
          </a:xfrm>
          <a:prstGeom prst="rect">
            <a:avLst/>
          </a:prstGeom>
          <a:solidFill>
            <a:srgbClr val="0B4987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/>
          <p:cNvSpPr txBox="1"/>
          <p:nvPr/>
        </p:nvSpPr>
        <p:spPr>
          <a:xfrm>
            <a:off x="2402958" y="4795284"/>
            <a:ext cx="2434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Octobre 2023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-611372" y="1472073"/>
            <a:ext cx="84635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>
                <a:solidFill>
                  <a:schemeClr val="bg1"/>
                </a:solidFill>
                <a:latin typeface="Futura Md BT" panose="020B0602020204020303" pitchFamily="34" charset="0"/>
              </a:rPr>
              <a:t>Réunion d’actualités</a:t>
            </a:r>
          </a:p>
          <a:p>
            <a:pPr algn="ctr"/>
            <a:r>
              <a:rPr lang="fr-FR" sz="4800" b="1">
                <a:solidFill>
                  <a:schemeClr val="bg1"/>
                </a:solidFill>
                <a:latin typeface="Futura Md BT" panose="020B0602020204020303" pitchFamily="34" charset="0"/>
              </a:rPr>
              <a:t>Experts Energies</a:t>
            </a:r>
          </a:p>
          <a:p>
            <a:pPr algn="ctr"/>
            <a:endParaRPr lang="fr-FR" sz="4800" b="1">
              <a:solidFill>
                <a:schemeClr val="bg1"/>
              </a:solidFill>
              <a:latin typeface="Futura Md BT" panose="020B0602020204020303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513E49C-A942-4A16-9468-465C0BB6CD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106" y="5705812"/>
            <a:ext cx="887424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32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5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-1"/>
            <a:ext cx="7240772" cy="6858000"/>
          </a:xfrm>
          <a:prstGeom prst="rect">
            <a:avLst/>
          </a:prstGeom>
          <a:solidFill>
            <a:srgbClr val="0B4987">
              <a:alpha val="7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156489" y="274289"/>
            <a:ext cx="7084283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  <a:latin typeface="Futura Md BT" panose="020B0602020204020303" pitchFamily="34" charset="0"/>
              </a:rPr>
              <a:t>SOMMAIRE</a:t>
            </a:r>
          </a:p>
          <a:p>
            <a:pPr algn="ctr"/>
            <a:endParaRPr lang="fr-FR" sz="2800" b="1" dirty="0">
              <a:solidFill>
                <a:schemeClr val="bg1"/>
              </a:solidFill>
              <a:latin typeface="Futura Md BT" panose="020B0602020204020303" pitchFamily="34" charset="0"/>
            </a:endParaRPr>
          </a:p>
          <a:p>
            <a:r>
              <a:rPr lang="fr-FR" sz="2000" dirty="0">
                <a:solidFill>
                  <a:schemeClr val="bg1"/>
                </a:solidFill>
                <a:latin typeface="Futura Md BT" panose="020B0602020204020303" pitchFamily="34" charset="0"/>
              </a:rPr>
              <a:t>1/  Présentation de M. Olivier Beatrix, Secrétaire Général de la société TEREGA (1h15)</a:t>
            </a:r>
          </a:p>
          <a:p>
            <a:r>
              <a:rPr lang="fr-FR" sz="2000" dirty="0">
                <a:solidFill>
                  <a:schemeClr val="bg1"/>
                </a:solidFill>
                <a:latin typeface="Futura Md BT" panose="020B0602020204020303" pitchFamily="34" charset="0"/>
              </a:rPr>
              <a:t> </a:t>
            </a:r>
          </a:p>
          <a:p>
            <a:r>
              <a:rPr lang="fr-FR" sz="2000" dirty="0">
                <a:solidFill>
                  <a:schemeClr val="bg1"/>
                </a:solidFill>
                <a:latin typeface="Futura Md BT" panose="020B0602020204020303" pitchFamily="34" charset="0"/>
              </a:rPr>
              <a:t>2/ Actualités de la Commission (15 min)</a:t>
            </a:r>
          </a:p>
          <a:p>
            <a:pPr algn="ctr"/>
            <a:endParaRPr lang="fr-FR" sz="4800" b="1" dirty="0">
              <a:solidFill>
                <a:schemeClr val="bg1"/>
              </a:solidFill>
              <a:latin typeface="Futura Md BT" panose="020B0602020204020303" pitchFamily="34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B94AD90-B7B4-4058-8F96-BB835B7454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5566" y="5792889"/>
            <a:ext cx="929640" cy="92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47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1AA2C-E890-4F4C-CC27-77455C299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049" y="289665"/>
            <a:ext cx="10515601" cy="2910735"/>
          </a:xfrm>
        </p:spPr>
        <p:txBody>
          <a:bodyPr>
            <a:normAutofit/>
          </a:bodyPr>
          <a:lstStyle/>
          <a:p>
            <a:r>
              <a:rPr lang="fr-FR"/>
              <a:t>1/ Présentation de M. Olivier Beatrix, Secrétaire Général de la société TEREGA</a:t>
            </a:r>
            <a:br>
              <a:rPr lang="fr-FR"/>
            </a:br>
            <a:r>
              <a:rPr lang="fr-FR"/>
              <a:t> </a:t>
            </a:r>
            <a:br>
              <a:rPr lang="fr-FR"/>
            </a:br>
            <a:r>
              <a:rPr lang="fr-FR" sz="1600">
                <a:solidFill>
                  <a:srgbClr val="0058A4"/>
                </a:solidFill>
                <a:latin typeface="-apple-system"/>
                <a:ea typeface="+mn-ea"/>
                <a:cs typeface="+mn-cs"/>
              </a:rPr>
              <a:t>Olivier intervient sur le thème suivant : « Faut-il se précipiter pour réguler le vecteur hydrogène ? ».</a:t>
            </a:r>
            <a:br>
              <a:rPr lang="fr-FR"/>
            </a:br>
            <a:endParaRPr lang="fr-FR"/>
          </a:p>
        </p:txBody>
      </p:sp>
      <p:pic>
        <p:nvPicPr>
          <p:cNvPr id="3" name="Image 5">
            <a:extLst>
              <a:ext uri="{FF2B5EF4-FFF2-40B4-BE49-F238E27FC236}">
                <a16:creationId xmlns:a16="http://schemas.microsoft.com/office/drawing/2014/main" id="{97BBBC9B-2476-FED5-27A5-EF02C937B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5876" y="6306073"/>
            <a:ext cx="412712" cy="411968"/>
          </a:xfrm>
          <a:prstGeom prst="rect">
            <a:avLst/>
          </a:prstGeom>
        </p:spPr>
      </p:pic>
      <p:pic>
        <p:nvPicPr>
          <p:cNvPr id="4" name="Picture 2" descr="L'hydrogène, un contributeur significatif à la transition énergétique et  écologique - Overview">
            <a:extLst>
              <a:ext uri="{FF2B5EF4-FFF2-40B4-BE49-F238E27FC236}">
                <a16:creationId xmlns:a16="http://schemas.microsoft.com/office/drawing/2014/main" id="{62947875-48F7-90FB-1E3C-47B220940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275" y="3965745"/>
            <a:ext cx="2971800" cy="153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175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1AA2C-E890-4F4C-CC27-77455C299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38" y="416125"/>
            <a:ext cx="10515601" cy="384721"/>
          </a:xfrm>
        </p:spPr>
        <p:txBody>
          <a:bodyPr>
            <a:normAutofit fontScale="90000"/>
          </a:bodyPr>
          <a:lstStyle/>
          <a:p>
            <a:r>
              <a:rPr lang="fr-FR" dirty="0"/>
              <a:t>2/ Actualités Commission Energies</a:t>
            </a:r>
          </a:p>
        </p:txBody>
      </p:sp>
      <p:pic>
        <p:nvPicPr>
          <p:cNvPr id="4" name="Image 5">
            <a:extLst>
              <a:ext uri="{FF2B5EF4-FFF2-40B4-BE49-F238E27FC236}">
                <a16:creationId xmlns:a16="http://schemas.microsoft.com/office/drawing/2014/main" id="{33A05FD6-5884-C29E-77BC-6FD1BEC7C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5876" y="6306073"/>
            <a:ext cx="412712" cy="411968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04A02019-4754-EFFA-6BEB-2C56DB932F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82869" y="1686038"/>
            <a:ext cx="9908870" cy="3174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l">
              <a:buNone/>
            </a:pPr>
            <a:r>
              <a:rPr lang="fr-FR" altLang="fr-FR" sz="1600" b="1" dirty="0"/>
              <a:t>- Présentation aux étudiants des partenariats avec les Universités de </a:t>
            </a:r>
            <a:r>
              <a:rPr lang="fr-FR" altLang="fr-FR" sz="1600" dirty="0"/>
              <a:t>Nancy </a:t>
            </a:r>
            <a:r>
              <a:rPr lang="fr-FR" sz="1600" dirty="0"/>
              <a:t> (Master 2 Droit des énergies renouvelables et des ressources naturelles ) </a:t>
            </a:r>
            <a:r>
              <a:rPr lang="fr-FR" altLang="fr-FR" sz="1600" dirty="0"/>
              <a:t>et Strasbourg (</a:t>
            </a:r>
            <a:r>
              <a:rPr lang="fr-FR" sz="1600" dirty="0"/>
              <a:t>Master 2 Gestion et droit des énergies et développement durable), en lien avec les Délégations régionales</a:t>
            </a:r>
          </a:p>
          <a:p>
            <a:pPr marL="0" indent="0" algn="l">
              <a:buNone/>
            </a:pPr>
            <a:r>
              <a:rPr lang="fr-FR" sz="1600" b="0" i="0" dirty="0">
                <a:effectLst/>
                <a:latin typeface="-apple-system"/>
              </a:rPr>
              <a:t>- 📢☂️</a:t>
            </a:r>
            <a:r>
              <a:rPr lang="fr-FR" sz="1600" b="1" dirty="0"/>
              <a:t>Confidentialité des avis des juristes d’entreprise </a:t>
            </a:r>
            <a:r>
              <a:rPr lang="fr-FR" sz="1600" dirty="0"/>
              <a:t>adoptée par la Commission mixte paritaire.</a:t>
            </a:r>
            <a:endParaRPr lang="fr-FR" altLang="fr-FR" sz="1600" dirty="0"/>
          </a:p>
          <a:p>
            <a:pPr marL="0" indent="0" algn="l">
              <a:buNone/>
            </a:pPr>
            <a:r>
              <a:rPr lang="fr-FR" altLang="fr-FR" sz="1600" dirty="0"/>
              <a:t>Merci de liker / commenter / partager la publication AFJE sur le </a:t>
            </a:r>
            <a:r>
              <a:rPr lang="fr-FR" altLang="fr-FR" sz="1600" dirty="0" err="1"/>
              <a:t>legal</a:t>
            </a:r>
            <a:r>
              <a:rPr lang="fr-FR" altLang="fr-FR" sz="1600" dirty="0"/>
              <a:t> </a:t>
            </a:r>
            <a:r>
              <a:rPr lang="fr-FR" altLang="fr-FR" sz="1600" dirty="0" err="1"/>
              <a:t>privilege</a:t>
            </a:r>
            <a:r>
              <a:rPr lang="fr-FR" altLang="fr-FR" sz="1600" dirty="0"/>
              <a:t> : </a:t>
            </a:r>
            <a:r>
              <a:rPr lang="fr-FR" altLang="fr-FR" sz="1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https://www.linkedin.com/feed/update/urn:li:activity:7117148193548562433/</a:t>
            </a:r>
            <a:endParaRPr lang="fr-FR" altLang="fr-FR" sz="1600" dirty="0"/>
          </a:p>
          <a:p>
            <a:pPr algn="l">
              <a:buFontTx/>
              <a:buChar char="-"/>
            </a:pPr>
            <a:r>
              <a:rPr lang="fr-FR" altLang="fr-FR" sz="1600" b="1" dirty="0"/>
              <a:t>Campus AFJE 18-19-20 octobre </a:t>
            </a:r>
            <a:r>
              <a:rPr lang="fr-FR" altLang="fr-FR" sz="1600" dirty="0"/>
              <a:t>: inscrivez vous! https://www.campusafje.org/content/programme-</a:t>
            </a:r>
          </a:p>
          <a:p>
            <a:pPr>
              <a:buFontTx/>
              <a:buChar char="-"/>
            </a:pPr>
            <a:r>
              <a:rPr lang="fr-FR" sz="1600" b="1" dirty="0"/>
              <a:t>Vidéo de présentation d’une experte à venir</a:t>
            </a:r>
            <a:r>
              <a:rPr lang="fr-FR" sz="1600" dirty="0"/>
              <a:t>: Cynthia Philippe / 7 Décembre</a:t>
            </a:r>
          </a:p>
          <a:p>
            <a:pPr algn="l">
              <a:buFontTx/>
              <a:buChar char="-"/>
            </a:pPr>
            <a:r>
              <a:rPr lang="fr-FR" altLang="fr-FR" sz="1600" b="1" dirty="0"/>
              <a:t>Date de la prochaine Commission </a:t>
            </a:r>
            <a:r>
              <a:rPr lang="fr-FR" altLang="fr-FR" sz="1600" dirty="0"/>
              <a:t>à fixer et appel à volontaires pour </a:t>
            </a:r>
            <a:r>
              <a:rPr lang="fr-FR" altLang="fr-FR" sz="1600"/>
              <a:t>pitcher</a:t>
            </a:r>
            <a:endParaRPr lang="fr-FR" altLang="fr-FR" sz="16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710617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Microsoft Office PowerPoint</Application>
  <PresentationFormat>Widescreen</PresentationFormat>
  <Paragraphs>20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-apple-system</vt:lpstr>
      <vt:lpstr>Arial</vt:lpstr>
      <vt:lpstr>Calibri</vt:lpstr>
      <vt:lpstr>Calibri Light</vt:lpstr>
      <vt:lpstr>Futura Md BT</vt:lpstr>
      <vt:lpstr>Replica-Bold</vt:lpstr>
      <vt:lpstr>Replica-Light</vt:lpstr>
      <vt:lpstr>1_Thème Office</vt:lpstr>
      <vt:lpstr>PowerPoint Presentation</vt:lpstr>
      <vt:lpstr>PowerPoint Presentation</vt:lpstr>
      <vt:lpstr>1/ Présentation de M. Olivier Beatrix, Secrétaire Général de la société TEREGA   Olivier intervient sur le thème suivant : « Faut-il se précipiter pour réguler le vecteur hydrogène ? ». </vt:lpstr>
      <vt:lpstr>2/ Actualités Commission Energies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Résultats du sondage (1/2)</dc:title>
  <dc:creator>LEMAIRE Thierry</dc:creator>
  <cp:lastModifiedBy>Nicolas Smadja</cp:lastModifiedBy>
  <cp:revision>12</cp:revision>
  <dcterms:created xsi:type="dcterms:W3CDTF">2023-02-19T19:07:14Z</dcterms:created>
  <dcterms:modified xsi:type="dcterms:W3CDTF">2023-10-19T08:44:56Z</dcterms:modified>
</cp:coreProperties>
</file>